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62" r:id="rId4"/>
    <p:sldId id="257" r:id="rId5"/>
    <p:sldId id="259" r:id="rId6"/>
    <p:sldId id="268" r:id="rId7"/>
    <p:sldId id="260" r:id="rId8"/>
    <p:sldId id="266" r:id="rId9"/>
    <p:sldId id="267" r:id="rId10"/>
    <p:sldId id="261" r:id="rId11"/>
    <p:sldId id="269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EB977DC1-2389-454F-9AA7-EE4AA71317BD}">
          <p14:sldIdLst>
            <p14:sldId id="256"/>
            <p14:sldId id="263"/>
            <p14:sldId id="262"/>
          </p14:sldIdLst>
        </p14:section>
        <p14:section name="Robot Examples" id="{91B55043-CEF9-442A-B0D6-4F76B129ADF6}">
          <p14:sldIdLst>
            <p14:sldId id="257"/>
            <p14:sldId id="259"/>
            <p14:sldId id="268"/>
            <p14:sldId id="260"/>
            <p14:sldId id="266"/>
            <p14:sldId id="267"/>
            <p14:sldId id="261"/>
            <p14:sldId id="269"/>
            <p14:sldId id="264"/>
          </p14:sldIdLst>
        </p14:section>
        <p14:section name="无标题分区" id="{535E955B-C9AA-488E-9B24-F3BC9DBEE1AD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699849F-BCAD-6A80-083C-E2316F23110D}" name="Jesus Arturo Sol Navarro" initials="JN" userId="S::jesus.sol@tum.de::aa1dfed9-28ef-4694-897b-891b8d921c4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F57A46-9147-7DAC-4EB2-7C392EE51277}" v="273" dt="2025-05-12T16:42:53.304"/>
    <p1510:client id="{0E01C461-2F30-B6EC-4C85-08BFE68A0601}" v="450" dt="2025-05-12T15:59:28.699"/>
    <p1510:client id="{25B8EBAB-DA99-37EF-B189-ED83D6D16FA4}" v="64" dt="2025-05-12T10:08:17.739"/>
    <p1510:client id="{2B65B65A-D785-43C7-6CE7-C053CAE64392}" v="1" dt="2025-05-12T18:46:00.871"/>
    <p1510:client id="{2F3B0BB9-B930-008F-DCC1-F8B27BE13685}" v="353" dt="2025-05-12T17:47:49.750"/>
    <p1510:client id="{38478263-BDD2-0824-7263-0028FCC175D7}" v="22" dt="2025-05-12T11:29:47.282"/>
    <p1510:client id="{45BFDE18-8D5C-CB2D-A642-71D5278D7B7E}" v="957" dt="2025-05-12T10:27:34.457"/>
    <p1510:client id="{4872BABF-000C-E331-7B6B-2F0585FC6924}" v="105" dt="2025-05-12T10:04:41.783"/>
    <p1510:client id="{569D2957-7B0B-1957-06AB-1544DF7C95FE}" v="54" dt="2025-05-12T09:54:33.429"/>
    <p1510:client id="{572437D8-01BE-E26C-87D8-65C898897156}" v="503" dt="2025-05-12T10:29:55.841"/>
    <p1510:client id="{66372DEB-907D-0BD7-CBAF-F24D96A5CD89}" v="37" dt="2025-05-12T12:01:37.150"/>
    <p1510:client id="{6A810CEC-9C10-CFA8-9860-DF21D03CDC89}" v="17" dt="2025-05-12T19:45:20.785"/>
    <p1510:client id="{6FFF4C18-A50D-6DBC-B77B-C356D7810030}" v="1" dt="2025-05-12T10:34:40.128"/>
    <p1510:client id="{9F7C5547-87F4-406B-7FB2-B74DB0D656E7}" v="244" dt="2025-05-12T10:29:55.277"/>
    <p1510:client id="{A30EF6C8-4B5B-E530-03A4-BB4E0EF4A2F3}" v="182" dt="2025-05-12T10:06:01.371"/>
    <p1510:client id="{A901A19D-9F30-0F2F-9BB6-A95D14F86396}" v="162" dt="2025-05-12T12:27:50.341"/>
    <p1510:client id="{EF15387A-D1C0-8BCB-D1D3-420F0FA7B07F}" v="8" dt="2025-05-12T19:37:52.100"/>
    <p1510:client id="{F659612A-E3E5-2B5C-E0E4-33F173DEC6E1}" v="402" dt="2025-05-12T12:25:08.142"/>
    <p1510:client id="{F7D24D9A-6305-9BD9-7B36-5F8DA902ECDC}" v="8" dt="2025-05-12T12:58:43.9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hondanews.eu/eu/fi/cars/media/pressreleases/35508/all-new-asimo" TargetMode="External"/><Relationship Id="rId2" Type="http://schemas.openxmlformats.org/officeDocument/2006/relationships/hyperlink" Target="https://english.kyodonews.net/kyodo_new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ist.go.jp/aist_e/list/latest_research/2010/20101108/20101108.html" TargetMode="External"/><Relationship Id="rId4" Type="http://schemas.openxmlformats.org/officeDocument/2006/relationships/hyperlink" Target="https://robotsguide.com/robots/hrp2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Tokyo_Motor_Show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2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4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Imagen que contiene Texto&#10;&#10;El contenido generado por IA puede ser incorrecto.">
            <a:extLst>
              <a:ext uri="{FF2B5EF4-FFF2-40B4-BE49-F238E27FC236}">
                <a16:creationId xmlns:a16="http://schemas.microsoft.com/office/drawing/2014/main" id="{82B562C2-1873-B44C-2FB7-A8E6277FF6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420" b="15625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19294BC-BF2E-4402-6E35-2E07CD150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005" y="4694"/>
            <a:ext cx="4417426" cy="1130951"/>
          </a:xfrm>
        </p:spPr>
        <p:txBody>
          <a:bodyPr anchor="b">
            <a:normAutofit/>
          </a:bodyPr>
          <a:lstStyle/>
          <a:p>
            <a:r>
              <a:rPr lang="es-ES" sz="5600"/>
              <a:t>DRC HUBO+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5D521F54-B3F6-D2F0-285C-C7A546171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81" y="299509"/>
            <a:ext cx="4928949" cy="6258983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194AF05-52D9-0FF3-04DF-3BF7D5D8D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1357205"/>
            <a:ext cx="4423678" cy="520578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Developed by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KAIST HUBO Lab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 (South Korea)</a:t>
            </a:r>
          </a:p>
          <a:p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Created in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2015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 for the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DARPA Robotics Challenge</a:t>
            </a:r>
            <a:endParaRPr lang="en-US" sz="1600">
              <a:solidFill>
                <a:schemeClr val="tx1">
                  <a:alpha val="80000"/>
                </a:schemeClr>
              </a:solidFill>
              <a:latin typeface="Calibri"/>
              <a:ea typeface="Calibri"/>
              <a:cs typeface="Calibri"/>
            </a:endParaRPr>
          </a:p>
          <a:p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Stands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170 cm tall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 and weighs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80 kg</a:t>
            </a:r>
            <a:endParaRPr lang="en-US" sz="1600">
              <a:solidFill>
                <a:schemeClr val="tx1">
                  <a:alpha val="80000"/>
                </a:schemeClr>
              </a:solidFill>
              <a:latin typeface="Calibri"/>
              <a:ea typeface="Calibri"/>
              <a:cs typeface="Calibri"/>
            </a:endParaRPr>
          </a:p>
          <a:p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Features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32 degrees of freedom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 for human-like mobility</a:t>
            </a:r>
            <a:endParaRPr lang="en-US" sz="1600">
              <a:solidFill>
                <a:schemeClr val="tx1">
                  <a:alpha val="80000"/>
                </a:schemeClr>
              </a:solidFill>
              <a:latin typeface="Calibri"/>
              <a:ea typeface="Calibri"/>
              <a:cs typeface="Calibri"/>
            </a:endParaRPr>
          </a:p>
          <a:p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Walking Speed: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 Up to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1.8 km/h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 (0.8 s per step)</a:t>
            </a:r>
            <a:endParaRPr lang="en-US" sz="1600">
              <a:solidFill>
                <a:schemeClr val="tx1">
                  <a:alpha val="80000"/>
                </a:schemeClr>
              </a:solidFill>
              <a:latin typeface="Calibri"/>
              <a:ea typeface="Calibri"/>
              <a:cs typeface="Calibri"/>
            </a:endParaRPr>
          </a:p>
          <a:p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Uses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cameras + 2D LiDAR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 for environment perception</a:t>
            </a:r>
            <a:endParaRPr lang="en-US" sz="1600">
              <a:solidFill>
                <a:schemeClr val="tx1">
                  <a:alpha val="80000"/>
                </a:schemeClr>
              </a:solidFill>
              <a:latin typeface="Calibri"/>
              <a:ea typeface="Calibri"/>
              <a:cs typeface="Calibri"/>
            </a:endParaRPr>
          </a:p>
          <a:p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Runtime: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 Up to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4 hours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 on battery power</a:t>
            </a:r>
            <a:endParaRPr lang="en-US" sz="1600">
              <a:solidFill>
                <a:schemeClr val="tx1">
                  <a:alpha val="80000"/>
                </a:schemeClr>
              </a:solidFill>
              <a:latin typeface="Calibri"/>
              <a:ea typeface="Calibri"/>
              <a:cs typeface="Calibri"/>
            </a:endParaRPr>
          </a:p>
          <a:p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Mobility Tasks: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 Drives, walks, climbs stairs, traverses rubble, and switches to wheeled mode for speed/stability</a:t>
            </a:r>
          </a:p>
          <a:p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Manipulation Tasks: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 Opens doors/valves, drills, clears debris, and performs tool-based operations</a:t>
            </a:r>
            <a:endParaRPr lang="en-US" sz="1600">
              <a:solidFill>
                <a:schemeClr val="tx1">
                  <a:alpha val="80000"/>
                </a:schemeClr>
              </a:solidFill>
              <a:latin typeface="Calibri"/>
              <a:ea typeface="Calibri"/>
              <a:cs typeface="Calibri"/>
            </a:endParaRPr>
          </a:p>
          <a:p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🥇 </a:t>
            </a:r>
            <a:r>
              <a:rPr lang="en-US" sz="1600" b="1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Won 1st place</a:t>
            </a:r>
            <a:r>
              <a:rPr lang="en-US" sz="1600">
                <a:solidFill>
                  <a:schemeClr val="tx1">
                    <a:alpha val="80000"/>
                  </a:schemeClr>
                </a:solidFill>
                <a:latin typeface="Calibri"/>
                <a:ea typeface="+mn-lt"/>
                <a:cs typeface="+mn-lt"/>
              </a:rPr>
              <a:t> in DARPA Robotics Challenge 2015</a:t>
            </a:r>
            <a:endParaRPr lang="en-US" sz="1600">
              <a:solidFill>
                <a:schemeClr val="tx1">
                  <a:alpha val="80000"/>
                </a:schemeClr>
              </a:solidFill>
              <a:latin typeface="Calibri"/>
            </a:endParaRPr>
          </a:p>
          <a:p>
            <a:pPr marL="0" indent="0">
              <a:buNone/>
            </a:pPr>
            <a:endParaRPr lang="en-US" sz="1300">
              <a:solidFill>
                <a:schemeClr val="tx1">
                  <a:alpha val="80000"/>
                </a:schemeClr>
              </a:solidFill>
            </a:endParaRPr>
          </a:p>
          <a:p>
            <a:endParaRPr lang="en-US" sz="1300">
              <a:solidFill>
                <a:schemeClr val="tx1">
                  <a:alpha val="80000"/>
                </a:schemeClr>
              </a:solidFill>
            </a:endParaRPr>
          </a:p>
          <a:p>
            <a:endParaRPr lang="en-US" sz="1300">
              <a:solidFill>
                <a:schemeClr val="tx1">
                  <a:alpha val="80000"/>
                </a:schemeClr>
              </a:solidFill>
            </a:endParaRPr>
          </a:p>
          <a:p>
            <a:endParaRPr lang="en-US" sz="130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2631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FE0528-41BC-B2A0-341E-4A5209973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21157-43C7-430C-8D0F-A901C03E6C30}"/>
              </a:ext>
            </a:extLst>
          </p:cNvPr>
          <p:cNvSpPr txBox="1">
            <a:spLocks/>
          </p:cNvSpPr>
          <p:nvPr/>
        </p:nvSpPr>
        <p:spPr>
          <a:xfrm>
            <a:off x="1068063" y="1575606"/>
            <a:ext cx="3878470" cy="11814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900" b="1">
                <a:ea typeface="+mn-lt"/>
                <a:cs typeface="+mn-lt"/>
              </a:rPr>
              <a:t>Developed by:</a:t>
            </a:r>
            <a:r>
              <a:rPr lang="en-US" sz="1900">
                <a:ea typeface="+mn-lt"/>
                <a:cs typeface="+mn-lt"/>
              </a:rPr>
              <a:t> </a:t>
            </a:r>
            <a:endParaRPr lang="es-ES" sz="1900">
              <a:solidFill>
                <a:srgbClr val="000000"/>
              </a:solidFill>
              <a:latin typeface="Aptos"/>
              <a:ea typeface="Meiryo"/>
              <a:cs typeface="+mn-lt"/>
            </a:endParaRPr>
          </a:p>
          <a:p>
            <a:pPr marL="0" indent="0" algn="just">
              <a:buNone/>
            </a:pPr>
            <a:r>
              <a:rPr lang="en-US" b="1">
                <a:solidFill>
                  <a:schemeClr val="tx1">
                    <a:lumMod val="49000"/>
                    <a:lumOff val="51000"/>
                  </a:schemeClr>
                </a:solidFill>
                <a:latin typeface="Aptos"/>
                <a:ea typeface="Meiryo"/>
                <a:cs typeface="+mn-lt"/>
              </a:rPr>
              <a:t>PAL ROBOTICS</a:t>
            </a:r>
            <a:endParaRPr lang="en-US" b="1">
              <a:solidFill>
                <a:schemeClr val="tx1">
                  <a:lumMod val="49000"/>
                  <a:lumOff val="51000"/>
                </a:schemeClr>
              </a:solidFill>
            </a:endParaRPr>
          </a:p>
          <a:p>
            <a:endParaRPr lang="en-US" sz="1800">
              <a:ea typeface="+mn-lt"/>
              <a:cs typeface="+mn-lt"/>
            </a:endParaRPr>
          </a:p>
          <a:p>
            <a:endParaRPr lang="en-US" sz="18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2AC8283-1AFC-63AF-3C67-C91C40AF41E7}"/>
              </a:ext>
            </a:extLst>
          </p:cNvPr>
          <p:cNvSpPr txBox="1">
            <a:spLocks/>
          </p:cNvSpPr>
          <p:nvPr/>
        </p:nvSpPr>
        <p:spPr>
          <a:xfrm>
            <a:off x="1068062" y="2761004"/>
            <a:ext cx="3878470" cy="11814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900" b="1">
                <a:ea typeface="+mn-lt"/>
                <a:cs typeface="+mn-lt"/>
              </a:rPr>
              <a:t>Purpose:</a:t>
            </a:r>
            <a:r>
              <a:rPr lang="en-US" sz="1900">
                <a:ea typeface="+mn-lt"/>
                <a:cs typeface="+mn-lt"/>
              </a:rPr>
              <a:t> </a:t>
            </a:r>
            <a:endParaRPr lang="es-ES"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A research and development platform that can </a:t>
            </a:r>
            <a:r>
              <a:rPr lang="en-US" sz="1500">
                <a:solidFill>
                  <a:srgbClr val="1C353B"/>
                </a:solidFill>
                <a:ea typeface="+mn-lt"/>
                <a:cs typeface="+mn-lt"/>
              </a:rPr>
              <a:t> </a:t>
            </a: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walk stably at a speed of up to 2.5 km/h, and can even climb stairs or sit on a chair. Provided with a large autonomy, it is the right biped robot to bring  research in robotics and Artificial Intelligence one step ahead.</a:t>
            </a:r>
          </a:p>
          <a:p>
            <a:endParaRPr lang="en-US" sz="1800">
              <a:ea typeface="+mn-lt"/>
              <a:cs typeface="+mn-lt"/>
            </a:endParaRPr>
          </a:p>
          <a:p>
            <a:endParaRPr lang="en-US" sz="18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E4A37D-A0C4-F254-26DD-F93A3D15F487}"/>
              </a:ext>
            </a:extLst>
          </p:cNvPr>
          <p:cNvSpPr txBox="1">
            <a:spLocks/>
          </p:cNvSpPr>
          <p:nvPr/>
        </p:nvSpPr>
        <p:spPr>
          <a:xfrm>
            <a:off x="5080029" y="1574053"/>
            <a:ext cx="2481470" cy="375877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900" b="1">
                <a:ea typeface="+mn-lt"/>
                <a:cs typeface="+mn-lt"/>
              </a:rPr>
              <a:t> Technical Details:</a:t>
            </a:r>
            <a:r>
              <a:rPr lang="en-US" sz="1900">
                <a:ea typeface="+mn-lt"/>
                <a:cs typeface="+mn-lt"/>
              </a:rPr>
              <a:t> </a:t>
            </a:r>
            <a:endParaRPr lang="es-ES">
              <a:ea typeface="+mn-lt"/>
              <a:cs typeface="+mn-lt"/>
            </a:endParaRPr>
          </a:p>
          <a:p>
            <a:pPr algn="just"/>
            <a:r>
              <a:rPr lang="en-US" sz="1900" b="1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Height:</a:t>
            </a: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 165 cm</a:t>
            </a:r>
          </a:p>
          <a:p>
            <a:pPr algn="just"/>
            <a:r>
              <a:rPr lang="en-US" sz="1900" b="1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Weight:</a:t>
            </a: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 80 kg</a:t>
            </a:r>
            <a:endParaRPr lang="en-US">
              <a:solidFill>
                <a:schemeClr val="tx1">
                  <a:lumMod val="49000"/>
                  <a:lumOff val="51000"/>
                </a:schemeClr>
              </a:solidFill>
            </a:endParaRPr>
          </a:p>
          <a:p>
            <a:pPr algn="just"/>
            <a:r>
              <a:rPr lang="en-US" sz="1900" b="1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Hand Payload:       </a:t>
            </a: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 1 kg (with arm fully stretched)</a:t>
            </a:r>
            <a:endParaRPr lang="en-US">
              <a:solidFill>
                <a:schemeClr val="tx1">
                  <a:lumMod val="49000"/>
                  <a:lumOff val="51000"/>
                </a:schemeClr>
              </a:solidFill>
            </a:endParaRPr>
          </a:p>
          <a:p>
            <a:pPr algn="just"/>
            <a:r>
              <a:rPr lang="en-US" sz="1900" b="1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Battery Autonomy:</a:t>
            </a: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 3 hours walking / 6 hours stand-by</a:t>
            </a:r>
            <a:endParaRPr lang="en-US">
              <a:solidFill>
                <a:schemeClr val="tx1">
                  <a:lumMod val="49000"/>
                  <a:lumOff val="51000"/>
                </a:schemeClr>
              </a:solidFill>
            </a:endParaRPr>
          </a:p>
          <a:p>
            <a:pPr algn="just"/>
            <a:r>
              <a:rPr lang="en-US" sz="1900" b="1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Torque Sensors:</a:t>
            </a: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 Located in ankles and wrists</a:t>
            </a:r>
            <a:endParaRPr lang="en-US">
              <a:solidFill>
                <a:schemeClr val="tx1">
                  <a:lumMod val="49000"/>
                  <a:lumOff val="51000"/>
                </a:schemeClr>
              </a:solidFill>
            </a:endParaRPr>
          </a:p>
          <a:p>
            <a:pPr algn="just"/>
            <a:r>
              <a:rPr lang="en-US" sz="1900" b="1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Operating System:</a:t>
            </a: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 Linux (Ubuntu) with ROS</a:t>
            </a:r>
            <a:endParaRPr lang="en-US">
              <a:solidFill>
                <a:schemeClr val="tx1">
                  <a:lumMod val="49000"/>
                  <a:lumOff val="51000"/>
                </a:schemeClr>
              </a:solidFill>
            </a:endParaRPr>
          </a:p>
          <a:p>
            <a:pPr algn="just"/>
            <a:endParaRPr lang="en-US" sz="1900">
              <a:solidFill>
                <a:schemeClr val="tx1">
                  <a:lumMod val="49000"/>
                  <a:lumOff val="51000"/>
                </a:schemeClr>
              </a:solidFill>
              <a:ea typeface="+mn-lt"/>
              <a:cs typeface="+mn-lt"/>
            </a:endParaRPr>
          </a:p>
          <a:p>
            <a:pPr algn="just"/>
            <a:endParaRPr lang="en-US" sz="1900"/>
          </a:p>
          <a:p>
            <a:pPr marL="0" indent="0">
              <a:buNone/>
            </a:pPr>
            <a:endParaRPr lang="en-US" sz="900" cap="all">
              <a:solidFill>
                <a:srgbClr val="8C8C8C"/>
              </a:solidFill>
            </a:endParaRPr>
          </a:p>
          <a:p>
            <a:endParaRPr lang="en-US" sz="18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33480B-3EA1-4E31-4E84-9D37A1060B77}"/>
              </a:ext>
            </a:extLst>
          </p:cNvPr>
          <p:cNvSpPr txBox="1"/>
          <p:nvPr/>
        </p:nvSpPr>
        <p:spPr>
          <a:xfrm>
            <a:off x="1067785" y="654139"/>
            <a:ext cx="1035078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/>
              <a:t>REEM-C</a:t>
            </a:r>
          </a:p>
        </p:txBody>
      </p:sp>
      <p:pic>
        <p:nvPicPr>
          <p:cNvPr id="19" name="Picture 18" descr="A white and black robot&#10;&#10;AI-generated content may be incorrect.">
            <a:extLst>
              <a:ext uri="{FF2B5EF4-FFF2-40B4-BE49-F238E27FC236}">
                <a16:creationId xmlns:a16="http://schemas.microsoft.com/office/drawing/2014/main" id="{894B9186-7DD0-0E16-1E52-E80A95E1EA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925" b="4268"/>
          <a:stretch/>
        </p:blipFill>
        <p:spPr>
          <a:xfrm>
            <a:off x="8603897" y="437797"/>
            <a:ext cx="3133350" cy="578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587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63F15-8E6B-96A4-A1A0-015A45009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DFAEC-9321-1FE7-E0EC-D94C493E2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546"/>
            <a:ext cx="10515600" cy="1325563"/>
          </a:xfrm>
        </p:spPr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CEAB6-BFD7-8A9A-52D3-BA98AED7C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16573"/>
            <a:ext cx="10515600" cy="4832601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US" sz="1400" b="1" dirty="0">
              <a:latin typeface="Aptos"/>
              <a:ea typeface="Calibri"/>
              <a:cs typeface="Calibri"/>
            </a:endParaRPr>
          </a:p>
          <a:p>
            <a:r>
              <a:rPr lang="en-US" sz="1400" dirty="0">
                <a:latin typeface="Aptos"/>
                <a:ea typeface="+mn-lt"/>
                <a:cs typeface="+mn-lt"/>
              </a:rPr>
              <a:t>Timofte, G., &amp; Han, M.-W. (2008). Control of a humanoid robot based on the ZMP method. </a:t>
            </a:r>
            <a:r>
              <a:rPr lang="en-US" sz="1400" i="1" dirty="0">
                <a:latin typeface="Aptos"/>
                <a:ea typeface="+mn-lt"/>
                <a:cs typeface="+mn-lt"/>
              </a:rPr>
              <a:t>ScienceDirect</a:t>
            </a:r>
            <a:r>
              <a:rPr lang="en-US" sz="1400" dirty="0">
                <a:latin typeface="Aptos"/>
                <a:ea typeface="+mn-lt"/>
                <a:cs typeface="+mn-lt"/>
              </a:rPr>
              <a:t>.</a:t>
            </a:r>
            <a:endParaRPr lang="en-US" sz="1400">
              <a:latin typeface="Aptos"/>
              <a:ea typeface="Calibri"/>
              <a:cs typeface="Calibri"/>
            </a:endParaRPr>
          </a:p>
          <a:p>
            <a:r>
              <a:rPr lang="en-US" sz="1400" dirty="0">
                <a:latin typeface="Aptos"/>
                <a:ea typeface="+mn-lt"/>
                <a:cs typeface="+mn-lt"/>
              </a:rPr>
              <a:t>Hu, K., Ott, C., &amp; Lee, D. (2014). Online Iterative Learning Control of Zero-Moment Point for Biped Walking Stabilization. </a:t>
            </a:r>
            <a:r>
              <a:rPr lang="en-US" sz="1400" i="1" dirty="0">
                <a:latin typeface="Aptos"/>
                <a:ea typeface="+mn-lt"/>
                <a:cs typeface="+mn-lt"/>
              </a:rPr>
              <a:t>Technical University of Munich</a:t>
            </a:r>
            <a:r>
              <a:rPr lang="en-US" sz="1400" dirty="0">
                <a:latin typeface="Aptos"/>
                <a:ea typeface="+mn-lt"/>
                <a:cs typeface="+mn-lt"/>
              </a:rPr>
              <a:t>.</a:t>
            </a:r>
            <a:endParaRPr lang="en-US" sz="1400">
              <a:latin typeface="Aptos"/>
              <a:ea typeface="Calibri"/>
              <a:cs typeface="Calibri"/>
            </a:endParaRPr>
          </a:p>
          <a:p>
            <a:r>
              <a:rPr lang="en-US" sz="1400" dirty="0">
                <a:latin typeface="Aptos"/>
                <a:ea typeface="+mn-lt"/>
                <a:cs typeface="+mn-lt"/>
              </a:rPr>
              <a:t>Borovac, B., </a:t>
            </a:r>
            <a:r>
              <a:rPr lang="en-US" sz="1400" err="1">
                <a:latin typeface="Aptos"/>
                <a:ea typeface="+mn-lt"/>
                <a:cs typeface="+mn-lt"/>
              </a:rPr>
              <a:t>Potkonjak</a:t>
            </a:r>
            <a:r>
              <a:rPr lang="en-US" sz="1400" dirty="0">
                <a:latin typeface="Aptos"/>
                <a:ea typeface="+mn-lt"/>
                <a:cs typeface="+mn-lt"/>
              </a:rPr>
              <a:t>, V., &amp; Surla, D. (2011). ZMP: A Review of Some Basic Misunderstandings. </a:t>
            </a:r>
            <a:r>
              <a:rPr lang="en-US" sz="1400" i="1" dirty="0">
                <a:latin typeface="Aptos"/>
                <a:ea typeface="+mn-lt"/>
                <a:cs typeface="+mn-lt"/>
              </a:rPr>
              <a:t>International Journal of Humanoid Robotics</a:t>
            </a:r>
            <a:r>
              <a:rPr lang="en-US" sz="1400" dirty="0">
                <a:latin typeface="Aptos"/>
                <a:ea typeface="+mn-lt"/>
                <a:cs typeface="+mn-lt"/>
              </a:rPr>
              <a:t>.</a:t>
            </a:r>
            <a:endParaRPr lang="en-US" sz="1400">
              <a:latin typeface="Aptos"/>
              <a:ea typeface="Calibri"/>
              <a:cs typeface="Calibri"/>
            </a:endParaRPr>
          </a:p>
          <a:p>
            <a:r>
              <a:rPr lang="en-US" sz="1400" err="1">
                <a:latin typeface="Aptos"/>
                <a:ea typeface="+mn-lt"/>
                <a:cs typeface="+mn-lt"/>
              </a:rPr>
              <a:t>Vukobratović</a:t>
            </a:r>
            <a:r>
              <a:rPr lang="en-US" sz="1400" dirty="0">
                <a:latin typeface="Aptos"/>
                <a:ea typeface="+mn-lt"/>
                <a:cs typeface="+mn-lt"/>
              </a:rPr>
              <a:t>, M. (2001). Zero-Moment Point-Thirty Five Years of Its Life. </a:t>
            </a:r>
            <a:r>
              <a:rPr lang="en-US" sz="1400" i="1" dirty="0">
                <a:latin typeface="Aptos"/>
                <a:ea typeface="+mn-lt"/>
                <a:cs typeface="+mn-lt"/>
              </a:rPr>
              <a:t>IAS TU Darmstadt</a:t>
            </a:r>
            <a:r>
              <a:rPr lang="en-US" sz="1400" dirty="0">
                <a:latin typeface="Aptos"/>
                <a:ea typeface="+mn-lt"/>
                <a:cs typeface="+mn-lt"/>
              </a:rPr>
              <a:t>.</a:t>
            </a:r>
            <a:endParaRPr lang="en-US" sz="1400">
              <a:latin typeface="Aptos"/>
              <a:ea typeface="Calibri"/>
              <a:cs typeface="Calibri"/>
            </a:endParaRPr>
          </a:p>
          <a:p>
            <a:r>
              <a:rPr lang="en-US" sz="1400" dirty="0">
                <a:latin typeface="Aptos"/>
                <a:ea typeface="+mn-lt"/>
                <a:cs typeface="+mn-lt"/>
              </a:rPr>
              <a:t>Wang, Y., &amp; Yu, H. (2020). Foot-guided control of a biped robot through ZMP manipulation. </a:t>
            </a:r>
            <a:r>
              <a:rPr lang="en-US" sz="1400" i="1" dirty="0">
                <a:latin typeface="Aptos"/>
                <a:ea typeface="+mn-lt"/>
                <a:cs typeface="+mn-lt"/>
              </a:rPr>
              <a:t>Advanced Robotics</a:t>
            </a:r>
            <a:r>
              <a:rPr lang="en-US" sz="1400" dirty="0">
                <a:latin typeface="Aptos"/>
                <a:ea typeface="+mn-lt"/>
                <a:cs typeface="+mn-lt"/>
              </a:rPr>
              <a:t>.</a:t>
            </a:r>
            <a:endParaRPr lang="en-US" sz="1400">
              <a:latin typeface="Aptos"/>
            </a:endParaRPr>
          </a:p>
          <a:p>
            <a:r>
              <a:rPr lang="en-US" sz="1400" dirty="0">
                <a:latin typeface="Aptos"/>
                <a:ea typeface="+mn-lt"/>
                <a:cs typeface="+mn-lt"/>
              </a:rPr>
              <a:t>Ackerman (2011). Honda Robotics Unveils Next-Generation ASIMO Robot</a:t>
            </a:r>
            <a:r>
              <a:rPr lang="en-US" sz="1400" dirty="0">
                <a:solidFill>
                  <a:srgbClr val="000000"/>
                </a:solidFill>
                <a:latin typeface="Aptos"/>
                <a:ea typeface="+mn-lt"/>
                <a:cs typeface="+mn-lt"/>
              </a:rPr>
              <a:t>. IEEE Spectrum</a:t>
            </a:r>
            <a:endParaRPr lang="en-US" sz="1400">
              <a:solidFill>
                <a:srgbClr val="000000"/>
              </a:solidFill>
              <a:latin typeface="Aptos"/>
              <a:ea typeface="Calibri"/>
              <a:cs typeface="Calibri"/>
            </a:endParaRPr>
          </a:p>
          <a:p>
            <a:r>
              <a:rPr lang="en-US" sz="1400" dirty="0">
                <a:latin typeface="Aptos"/>
                <a:ea typeface="+mn-lt"/>
                <a:cs typeface="+mn-lt"/>
              </a:rPr>
              <a:t>Shigemi S., (2019). ASIMO and Humanoid Robot Research at Honda. Honda R&amp;D Co., Ltd.</a:t>
            </a:r>
          </a:p>
          <a:p>
            <a:r>
              <a:rPr lang="en-US" sz="1400" dirty="0">
                <a:solidFill>
                  <a:srgbClr val="454545"/>
                </a:solidFill>
                <a:latin typeface="Aptos"/>
                <a:ea typeface="Open Sans"/>
                <a:cs typeface="Open Sans"/>
              </a:rPr>
              <a:t> </a:t>
            </a:r>
            <a:r>
              <a:rPr lang="en-US" sz="1400" dirty="0">
                <a:solidFill>
                  <a:srgbClr val="D32348"/>
                </a:solidFill>
                <a:latin typeface="Aptos"/>
                <a:ea typeface="Open Sans"/>
                <a:cs typeface="Open Sans"/>
                <a:hlinkClick r:id="rId2"/>
              </a:rPr>
              <a:t>KYODO NEWS</a:t>
            </a:r>
            <a:r>
              <a:rPr lang="en-US" sz="1400" dirty="0">
                <a:solidFill>
                  <a:srgbClr val="000000"/>
                </a:solidFill>
                <a:latin typeface="Aptos"/>
                <a:ea typeface="Open Sans"/>
                <a:cs typeface="Open Sans"/>
              </a:rPr>
              <a:t> </a:t>
            </a:r>
            <a:r>
              <a:rPr lang="en-US" sz="1400" dirty="0">
                <a:latin typeface="Aptos"/>
                <a:ea typeface="+mn-lt"/>
                <a:cs typeface="+mn-lt"/>
              </a:rPr>
              <a:t>(2022). Honda's Asimo robot retires after 20-year career wowing public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Aptos"/>
                <a:ea typeface="+mn-lt"/>
                <a:cs typeface="+mn-lt"/>
              </a:rPr>
              <a:t>Hondanews.eu (2014). All-New ASIMO </a:t>
            </a:r>
            <a:r>
              <a:rPr lang="en-US" sz="1400" dirty="0">
                <a:latin typeface="Aptos"/>
                <a:ea typeface="+mn-lt"/>
                <a:cs typeface="+mn-lt"/>
                <a:hlinkClick r:id="rId3"/>
              </a:rPr>
              <a:t>https://hondanews.eu/eu/fi/cars/media/pressreleases/35508/all-new-asimo</a:t>
            </a:r>
            <a:endParaRPr lang="en-US" sz="1400" dirty="0">
              <a:latin typeface="Aptos"/>
              <a:ea typeface="+mn-lt"/>
              <a:cs typeface="+mn-lt"/>
            </a:endParaRPr>
          </a:p>
          <a:p>
            <a:pPr>
              <a:lnSpc>
                <a:spcPct val="100000"/>
              </a:lnSpc>
            </a:pPr>
            <a:r>
              <a:rPr lang="en-US" sz="1400" dirty="0">
                <a:ea typeface="+mn-lt"/>
                <a:cs typeface="+mn-lt"/>
              </a:rPr>
              <a:t>Jung, T., Lim, J., Bae, H., Lee, K. K., Joe, H.-M., &amp; Oh, J.-H. (2018). Development of the humanoid disaster response platform DRC-HUBO+. </a:t>
            </a:r>
            <a:r>
              <a:rPr lang="en-US" sz="1400" i="1" dirty="0">
                <a:ea typeface="+mn-lt"/>
                <a:cs typeface="+mn-lt"/>
              </a:rPr>
              <a:t>IEEE Transactions on Robotics, 34</a:t>
            </a:r>
            <a:r>
              <a:rPr lang="en-US" sz="1400" dirty="0">
                <a:ea typeface="+mn-lt"/>
                <a:cs typeface="+mn-lt"/>
              </a:rPr>
              <a:t>(1), 1–17. https://doi.org/10.1109/TRO.2017.2776287</a:t>
            </a:r>
            <a:endParaRPr lang="en-US" sz="1400" dirty="0">
              <a:latin typeface="Aptos"/>
              <a:ea typeface="+mn-lt"/>
              <a:cs typeface="+mn-lt"/>
            </a:endParaRPr>
          </a:p>
          <a:p>
            <a:pPr>
              <a:lnSpc>
                <a:spcPct val="100000"/>
              </a:lnSpc>
            </a:pPr>
            <a:r>
              <a:rPr lang="en-US" sz="1400" dirty="0">
                <a:ea typeface="+mn-lt"/>
                <a:cs typeface="+mn-lt"/>
              </a:rPr>
              <a:t>“HRP‑2,” </a:t>
            </a:r>
            <a:r>
              <a:rPr lang="en-US" sz="1400" i="1" dirty="0">
                <a:ea typeface="+mn-lt"/>
                <a:cs typeface="+mn-lt"/>
              </a:rPr>
              <a:t>ROBOTS: Your Guide to the World of Robotics</a:t>
            </a:r>
            <a:r>
              <a:rPr lang="en-US" sz="1400" dirty="0">
                <a:ea typeface="+mn-lt"/>
                <a:cs typeface="+mn-lt"/>
              </a:rPr>
              <a:t>, Robots Guide, IEEE Spectrum. [Online]. Available: </a:t>
            </a:r>
            <a:r>
              <a:rPr lang="en-US" sz="1400" dirty="0">
                <a:ea typeface="+mn-lt"/>
                <a:cs typeface="+mn-lt"/>
                <a:hlinkClick r:id="rId4"/>
              </a:rPr>
              <a:t>https://robotsguide.com/robots/hrp2</a:t>
            </a:r>
            <a:r>
              <a:rPr lang="en-US" sz="1400" dirty="0">
                <a:ea typeface="+mn-lt"/>
                <a:cs typeface="+mn-lt"/>
              </a:rPr>
              <a:t>. [Accessed: 12‑May‑2025].</a:t>
            </a:r>
            <a:endParaRPr lang="en-US" sz="1400">
              <a:latin typeface="Aptos"/>
              <a:ea typeface="Calibri"/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1400" dirty="0">
                <a:ea typeface="+mn-lt"/>
                <a:cs typeface="+mn-lt"/>
              </a:rPr>
              <a:t>National Institute of Advanced Industrial Science and Technology (AIST). (2010, November 8). </a:t>
            </a:r>
            <a:r>
              <a:rPr lang="en-US" sz="1400" dirty="0">
                <a:solidFill>
                  <a:srgbClr val="333333"/>
                </a:solidFill>
                <a:latin typeface="Aptos"/>
                <a:ea typeface="Meiryo"/>
                <a:cs typeface="+mn-lt"/>
              </a:rPr>
              <a:t>Development of HRP-4</a:t>
            </a:r>
            <a:r>
              <a:rPr lang="en-US" sz="1400" i="1" dirty="0">
                <a:ea typeface="+mn-lt"/>
                <a:cs typeface="+mn-lt"/>
              </a:rPr>
              <a:t>.</a:t>
            </a:r>
            <a:r>
              <a:rPr lang="en-US" sz="1400" dirty="0">
                <a:ea typeface="+mn-lt"/>
                <a:cs typeface="+mn-lt"/>
              </a:rPr>
              <a:t> Retrieved from </a:t>
            </a:r>
            <a:r>
              <a:rPr lang="en-US" sz="1400" dirty="0">
                <a:ea typeface="+mn-lt"/>
                <a:cs typeface="+mn-lt"/>
                <a:hlinkClick r:id="rId5"/>
              </a:rPr>
              <a:t>https://www.aist.go.jp/aist_e/list/latest_research/2010/20101108/20101108.html</a:t>
            </a:r>
            <a:endParaRPr lang="en-US" sz="1400">
              <a:latin typeface="Aptos" panose="020B0004020202020204"/>
              <a:ea typeface="Calibri"/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tr-TR" sz="1400" err="1">
                <a:latin typeface="Aptos" panose="020B0004020202020204"/>
                <a:ea typeface="Calibri"/>
                <a:cs typeface="Calibri"/>
              </a:rPr>
              <a:t>Röfer</a:t>
            </a:r>
            <a:r>
              <a:rPr lang="tr-TR" sz="1400" dirty="0">
                <a:latin typeface="Aptos" panose="020B0004020202020204"/>
                <a:ea typeface="Calibri"/>
                <a:cs typeface="Calibri"/>
              </a:rPr>
              <a:t>, T., &amp; Müller, J. (2009). </a:t>
            </a:r>
            <a:r>
              <a:rPr lang="tr-TR" sz="1400" i="1" err="1">
                <a:latin typeface="Aptos" panose="020B0004020202020204"/>
                <a:ea typeface="Calibri"/>
                <a:cs typeface="Calibri"/>
              </a:rPr>
              <a:t>Omnidirectional</a:t>
            </a:r>
            <a:r>
              <a:rPr lang="tr-TR" sz="1400" i="1" dirty="0">
                <a:latin typeface="Aptos" panose="020B0004020202020204"/>
                <a:ea typeface="Calibri"/>
                <a:cs typeface="Calibri"/>
              </a:rPr>
              <a:t> </a:t>
            </a:r>
            <a:r>
              <a:rPr lang="tr-TR" sz="1400" i="1" err="1">
                <a:latin typeface="Aptos" panose="020B0004020202020204"/>
                <a:ea typeface="Calibri"/>
                <a:cs typeface="Calibri"/>
              </a:rPr>
              <a:t>walking</a:t>
            </a:r>
            <a:r>
              <a:rPr lang="tr-TR" sz="1400" i="1" dirty="0">
                <a:latin typeface="Aptos" panose="020B0004020202020204"/>
                <a:ea typeface="Calibri"/>
                <a:cs typeface="Calibri"/>
              </a:rPr>
              <a:t> </a:t>
            </a:r>
            <a:r>
              <a:rPr lang="tr-TR" sz="1400" i="1" err="1">
                <a:latin typeface="Aptos" panose="020B0004020202020204"/>
                <a:ea typeface="Calibri"/>
                <a:cs typeface="Calibri"/>
              </a:rPr>
              <a:t>using</a:t>
            </a:r>
            <a:r>
              <a:rPr lang="tr-TR" sz="1400" i="1" dirty="0">
                <a:latin typeface="Aptos" panose="020B0004020202020204"/>
                <a:ea typeface="Calibri"/>
                <a:cs typeface="Calibri"/>
              </a:rPr>
              <a:t> ZMP </a:t>
            </a:r>
            <a:r>
              <a:rPr lang="tr-TR" sz="1400" i="1" err="1">
                <a:latin typeface="Aptos" panose="020B0004020202020204"/>
                <a:ea typeface="Calibri"/>
                <a:cs typeface="Calibri"/>
              </a:rPr>
              <a:t>and</a:t>
            </a:r>
            <a:r>
              <a:rPr lang="tr-TR" sz="1400" i="1" dirty="0">
                <a:latin typeface="Aptos" panose="020B0004020202020204"/>
                <a:ea typeface="Calibri"/>
                <a:cs typeface="Calibri"/>
              </a:rPr>
              <a:t> </a:t>
            </a:r>
            <a:r>
              <a:rPr lang="tr-TR" sz="1400" i="1" err="1">
                <a:latin typeface="Aptos" panose="020B0004020202020204"/>
                <a:ea typeface="Calibri"/>
                <a:cs typeface="Calibri"/>
              </a:rPr>
              <a:t>preview</a:t>
            </a:r>
            <a:r>
              <a:rPr lang="tr-TR" sz="1400" i="1" dirty="0">
                <a:latin typeface="Aptos" panose="020B0004020202020204"/>
                <a:ea typeface="Calibri"/>
                <a:cs typeface="Calibri"/>
              </a:rPr>
              <a:t> </a:t>
            </a:r>
            <a:r>
              <a:rPr lang="tr-TR" sz="1400" i="1" err="1">
                <a:latin typeface="Aptos" panose="020B0004020202020204"/>
                <a:ea typeface="Calibri"/>
                <a:cs typeface="Calibri"/>
              </a:rPr>
              <a:t>control</a:t>
            </a:r>
            <a:r>
              <a:rPr lang="tr-TR" sz="1400" i="1" dirty="0">
                <a:latin typeface="Aptos" panose="020B0004020202020204"/>
                <a:ea typeface="Calibri"/>
                <a:cs typeface="Calibri"/>
              </a:rPr>
              <a:t> </a:t>
            </a:r>
            <a:r>
              <a:rPr lang="tr-TR" sz="1400" i="1" err="1">
                <a:latin typeface="Aptos" panose="020B0004020202020204"/>
                <a:ea typeface="Calibri"/>
                <a:cs typeface="Calibri"/>
              </a:rPr>
              <a:t>for</a:t>
            </a:r>
            <a:r>
              <a:rPr lang="tr-TR" sz="1400" i="1" dirty="0">
                <a:latin typeface="Aptos" panose="020B0004020202020204"/>
                <a:ea typeface="Calibri"/>
                <a:cs typeface="Calibri"/>
              </a:rPr>
              <a:t> </a:t>
            </a:r>
            <a:r>
              <a:rPr lang="tr-TR" sz="1400" i="1" err="1">
                <a:latin typeface="Aptos" panose="020B0004020202020204"/>
                <a:ea typeface="Calibri"/>
                <a:cs typeface="Calibri"/>
              </a:rPr>
              <a:t>the</a:t>
            </a:r>
            <a:r>
              <a:rPr lang="tr-TR" sz="1400" i="1" dirty="0">
                <a:latin typeface="Aptos" panose="020B0004020202020204"/>
                <a:ea typeface="Calibri"/>
                <a:cs typeface="Calibri"/>
              </a:rPr>
              <a:t> </a:t>
            </a:r>
            <a:r>
              <a:rPr lang="tr-TR" sz="1400" i="1" err="1">
                <a:latin typeface="Aptos" panose="020B0004020202020204"/>
                <a:ea typeface="Calibri"/>
                <a:cs typeface="Calibri"/>
              </a:rPr>
              <a:t>Nao</a:t>
            </a:r>
            <a:r>
              <a:rPr lang="tr-TR" sz="1400" i="1" dirty="0">
                <a:latin typeface="Aptos" panose="020B0004020202020204"/>
                <a:ea typeface="Calibri"/>
                <a:cs typeface="Calibri"/>
              </a:rPr>
              <a:t> robot.</a:t>
            </a:r>
            <a:r>
              <a:rPr lang="tr-TR" sz="1400" dirty="0">
                <a:latin typeface="Aptos" panose="020B0004020202020204"/>
                <a:ea typeface="Calibri"/>
                <a:cs typeface="Calibri"/>
              </a:rPr>
              <a:t> </a:t>
            </a:r>
            <a:r>
              <a:rPr lang="tr-TR" sz="1400" err="1">
                <a:latin typeface="Aptos" panose="020B0004020202020204"/>
                <a:ea typeface="Calibri"/>
                <a:cs typeface="Calibri"/>
              </a:rPr>
              <a:t>RoboCup</a:t>
            </a:r>
            <a:r>
              <a:rPr lang="tr-TR" sz="1400" dirty="0">
                <a:latin typeface="Aptos" panose="020B0004020202020204"/>
                <a:ea typeface="Calibri"/>
                <a:cs typeface="Calibri"/>
              </a:rPr>
              <a:t> </a:t>
            </a:r>
            <a:r>
              <a:rPr lang="tr-TR" sz="1400" err="1">
                <a:latin typeface="Aptos" panose="020B0004020202020204"/>
                <a:ea typeface="Calibri"/>
                <a:cs typeface="Calibri"/>
              </a:rPr>
              <a:t>Symposium</a:t>
            </a:r>
            <a:r>
              <a:rPr lang="tr-TR" sz="1400" dirty="0">
                <a:latin typeface="Aptos" panose="020B0004020202020204"/>
                <a:ea typeface="Calibri"/>
                <a:cs typeface="Calibri"/>
              </a:rPr>
              <a:t>.</a:t>
            </a:r>
            <a:endParaRPr lang="en-US" sz="1400" dirty="0">
              <a:latin typeface="Aptos" panose="020B0004020202020204"/>
              <a:ea typeface="Calibri"/>
              <a:cs typeface="Calibri"/>
            </a:endParaRPr>
          </a:p>
          <a:p>
            <a:endParaRPr lang="en-US">
              <a:latin typeface="Aptos" panose="020B0004020202020204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0927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1697C-049D-587E-54D4-E6430F20F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 Properties &amp;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72AED-0B0D-08E9-EC1D-D9EA6E513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200" y="1465625"/>
            <a:ext cx="6725829" cy="2905338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600" b="1">
                <a:latin typeface="Calibri"/>
                <a:ea typeface="+mn-lt"/>
                <a:cs typeface="+mn-lt"/>
              </a:rPr>
              <a:t>Zero Moment Point (ZMP)</a:t>
            </a:r>
            <a:endParaRPr lang="en-US" sz="1600">
              <a:latin typeface="Calibri"/>
              <a:ea typeface="Calibri"/>
              <a:cs typeface="Calibri"/>
            </a:endParaRPr>
          </a:p>
          <a:p>
            <a:pPr marL="285750" indent="-285750"/>
            <a:r>
              <a:rPr lang="en-US" sz="1600">
                <a:latin typeface="Calibri"/>
                <a:ea typeface="+mn-lt"/>
                <a:cs typeface="+mn-lt"/>
              </a:rPr>
              <a:t>The ZMP is a theoretical point on the ground where the sum of all moments due to gravity and inertia equals zero; keeping the ZMP within the support polygon ensures dynamic stability during walking. </a:t>
            </a:r>
            <a:endParaRPr lang="en-US" sz="1600">
              <a:latin typeface="Calibri"/>
              <a:ea typeface="Calibri"/>
              <a:cs typeface="Calibri"/>
            </a:endParaRPr>
          </a:p>
          <a:p>
            <a:pPr>
              <a:buNone/>
            </a:pPr>
            <a:r>
              <a:rPr lang="en-US" sz="1600" b="1">
                <a:latin typeface="Calibri"/>
                <a:ea typeface="Calibri"/>
                <a:cs typeface="Calibri"/>
              </a:rPr>
              <a:t>Mechanical Characteristics of ZMP Robots</a:t>
            </a:r>
            <a:endParaRPr lang="en-US" sz="1600"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>
                <a:latin typeface="Calibri"/>
                <a:ea typeface="+mn-lt"/>
                <a:cs typeface="+mn-lt"/>
              </a:rPr>
              <a:t>Anthropomorphic design</a:t>
            </a:r>
            <a:r>
              <a:rPr lang="en-US" sz="1600">
                <a:latin typeface="Calibri"/>
                <a:ea typeface="+mn-lt"/>
                <a:cs typeface="+mn-lt"/>
              </a:rPr>
              <a:t> with articulated legs</a:t>
            </a:r>
            <a:endParaRPr lang="en-US" sz="1600"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>
                <a:latin typeface="Calibri"/>
                <a:ea typeface="+mn-lt"/>
                <a:cs typeface="+mn-lt"/>
              </a:rPr>
              <a:t>Force/torque sensors</a:t>
            </a:r>
            <a:r>
              <a:rPr lang="en-US" sz="1600">
                <a:latin typeface="Calibri"/>
                <a:ea typeface="+mn-lt"/>
                <a:cs typeface="+mn-lt"/>
              </a:rPr>
              <a:t> in feet for ZMP measurement</a:t>
            </a:r>
            <a:endParaRPr lang="en-US" sz="1600"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>
                <a:latin typeface="Calibri"/>
                <a:ea typeface="+mn-lt"/>
                <a:cs typeface="+mn-lt"/>
              </a:rPr>
              <a:t>Rigid structure</a:t>
            </a:r>
            <a:r>
              <a:rPr lang="en-US" sz="1600">
                <a:latin typeface="Calibri"/>
                <a:ea typeface="+mn-lt"/>
                <a:cs typeface="+mn-lt"/>
              </a:rPr>
              <a:t> to maintain dynamic stability</a:t>
            </a:r>
            <a:endParaRPr lang="en-US" sz="1600"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600" b="1">
                <a:latin typeface="Calibri"/>
                <a:ea typeface="+mn-lt"/>
                <a:cs typeface="+mn-lt"/>
              </a:rPr>
              <a:t>High-torque joints</a:t>
            </a:r>
            <a:r>
              <a:rPr lang="en-US" sz="1600">
                <a:latin typeface="Calibri"/>
                <a:ea typeface="+mn-lt"/>
                <a:cs typeface="+mn-lt"/>
              </a:rPr>
              <a:t> (especially at ankles) for precise </a:t>
            </a:r>
            <a:r>
              <a:rPr lang="en-US" sz="1600" err="1">
                <a:latin typeface="Calibri"/>
                <a:ea typeface="+mn-lt"/>
                <a:cs typeface="+mn-lt"/>
              </a:rPr>
              <a:t>CoM</a:t>
            </a:r>
            <a:r>
              <a:rPr lang="en-US" sz="1600">
                <a:latin typeface="Calibri"/>
                <a:ea typeface="+mn-lt"/>
                <a:cs typeface="+mn-lt"/>
              </a:rPr>
              <a:t> and foot control</a:t>
            </a:r>
            <a:endParaRPr lang="en-US" sz="1600"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endParaRPr lang="en-US" sz="1600" b="1">
              <a:latin typeface="Aptos"/>
              <a:ea typeface="Calibri"/>
              <a:cs typeface="Calibri"/>
            </a:endParaRPr>
          </a:p>
          <a:p>
            <a:pPr marL="0" indent="0">
              <a:buNone/>
            </a:pPr>
            <a:endParaRPr lang="en-US" sz="1600">
              <a:latin typeface="Calibri"/>
              <a:ea typeface="Calibri"/>
              <a:cs typeface="Calibri"/>
            </a:endParaRPr>
          </a:p>
          <a:p>
            <a:endParaRPr lang="en-US" sz="1600"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endParaRPr lang="en-US" sz="1600">
              <a:latin typeface="Calibri"/>
              <a:ea typeface="Calibri"/>
              <a:cs typeface="Calibri"/>
            </a:endParaRPr>
          </a:p>
        </p:txBody>
      </p:sp>
      <p:pic>
        <p:nvPicPr>
          <p:cNvPr id="4" name="Picture 3" descr="Humanoid History -Biped Walking Robot-">
            <a:extLst>
              <a:ext uri="{FF2B5EF4-FFF2-40B4-BE49-F238E27FC236}">
                <a16:creationId xmlns:a16="http://schemas.microsoft.com/office/drawing/2014/main" id="{12231CEF-3963-B33D-65F5-0DF944A79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886" y="1464416"/>
            <a:ext cx="4208914" cy="4332455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E692E177-CE9B-3527-60E0-17552523FF6F}"/>
              </a:ext>
            </a:extLst>
          </p:cNvPr>
          <p:cNvSpPr txBox="1"/>
          <p:nvPr/>
        </p:nvSpPr>
        <p:spPr>
          <a:xfrm>
            <a:off x="7606881" y="5912644"/>
            <a:ext cx="4585200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1600" i="1">
                <a:latin typeface="+mj-lt"/>
                <a:ea typeface="+mn-lt"/>
                <a:cs typeface="+mn-lt"/>
              </a:rPr>
              <a:t>WL-10RD: First robot </a:t>
            </a:r>
            <a:r>
              <a:rPr lang="tr-TR" sz="1600" i="1" err="1">
                <a:latin typeface="+mj-lt"/>
                <a:ea typeface="+mn-lt"/>
                <a:cs typeface="+mn-lt"/>
              </a:rPr>
              <a:t>with</a:t>
            </a:r>
            <a:r>
              <a:rPr lang="tr-TR" sz="1600" i="1">
                <a:latin typeface="+mj-lt"/>
                <a:ea typeface="+mn-lt"/>
                <a:cs typeface="+mn-lt"/>
              </a:rPr>
              <a:t> </a:t>
            </a:r>
            <a:r>
              <a:rPr lang="tr-TR" sz="1600" i="1" err="1">
                <a:latin typeface="+mj-lt"/>
                <a:ea typeface="+mn-lt"/>
                <a:cs typeface="+mn-lt"/>
              </a:rPr>
              <a:t>practical</a:t>
            </a:r>
            <a:r>
              <a:rPr lang="tr-TR" sz="1600" i="1">
                <a:latin typeface="+mj-lt"/>
                <a:ea typeface="+mn-lt"/>
                <a:cs typeface="+mn-lt"/>
              </a:rPr>
              <a:t> ZMP </a:t>
            </a:r>
            <a:r>
              <a:rPr lang="tr-TR" sz="1600" i="1" err="1">
                <a:latin typeface="+mj-lt"/>
                <a:ea typeface="+mn-lt"/>
                <a:cs typeface="+mn-lt"/>
              </a:rPr>
              <a:t>control</a:t>
            </a:r>
            <a:r>
              <a:rPr lang="tr-TR" sz="1600" i="1">
                <a:latin typeface="+mj-lt"/>
                <a:ea typeface="+mn-lt"/>
                <a:cs typeface="+mn-lt"/>
              </a:rPr>
              <a:t>, </a:t>
            </a:r>
            <a:r>
              <a:rPr lang="tr-TR" sz="1600" i="1" err="1">
                <a:latin typeface="+mj-lt"/>
                <a:ea typeface="+mn-lt"/>
                <a:cs typeface="+mn-lt"/>
              </a:rPr>
              <a:t>Waseda</a:t>
            </a:r>
            <a:r>
              <a:rPr lang="tr-TR" sz="1600" i="1">
                <a:latin typeface="+mj-lt"/>
                <a:ea typeface="+mn-lt"/>
                <a:cs typeface="+mn-lt"/>
              </a:rPr>
              <a:t> </a:t>
            </a:r>
            <a:r>
              <a:rPr lang="tr-TR" sz="1600" i="1" err="1">
                <a:latin typeface="+mj-lt"/>
                <a:ea typeface="+mn-lt"/>
                <a:cs typeface="+mn-lt"/>
              </a:rPr>
              <a:t>University</a:t>
            </a:r>
            <a:r>
              <a:rPr lang="tr-TR" sz="1600" i="1">
                <a:latin typeface="+mj-lt"/>
                <a:ea typeface="+mn-lt"/>
                <a:cs typeface="+mn-lt"/>
              </a:rPr>
              <a:t> (1984)</a:t>
            </a:r>
            <a:endParaRPr lang="tr-TR" sz="1600" i="1">
              <a:latin typeface="+mj-lt"/>
              <a:ea typeface="+mj-lt"/>
              <a:cs typeface="+mj-lt"/>
            </a:endParaRP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84F7581B-389E-8452-73B7-B0BA9E5EE53B}"/>
              </a:ext>
            </a:extLst>
          </p:cNvPr>
          <p:cNvSpPr txBox="1"/>
          <p:nvPr/>
        </p:nvSpPr>
        <p:spPr>
          <a:xfrm>
            <a:off x="873355" y="4650000"/>
            <a:ext cx="5221200" cy="18066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 b="1">
                <a:latin typeface="Calibri"/>
                <a:ea typeface="Calibri"/>
                <a:cs typeface="Calibri"/>
              </a:rPr>
              <a:t>Applications:</a:t>
            </a:r>
            <a:endParaRPr lang="en-US" sz="1600">
              <a:latin typeface="Calibri"/>
              <a:ea typeface="Calibri"/>
              <a:cs typeface="Calibri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 sz="1600">
                <a:latin typeface="Calibri"/>
                <a:ea typeface="Calibri"/>
                <a:cs typeface="Calibri"/>
              </a:rPr>
              <a:t>Humanoid service robots.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 sz="1600">
                <a:latin typeface="Calibri"/>
                <a:ea typeface="Calibri"/>
                <a:cs typeface="Calibri"/>
              </a:rPr>
              <a:t>Research platforms for gait analysis, rehabilitation, and assistive robotics.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 sz="1600">
                <a:latin typeface="Calibri"/>
                <a:ea typeface="Calibri"/>
                <a:cs typeface="Calibri"/>
              </a:rPr>
              <a:t>Industrial and entertainment robots requiring stable, human-like movement</a:t>
            </a:r>
          </a:p>
        </p:txBody>
      </p:sp>
    </p:spTree>
    <p:extLst>
      <p:ext uri="{BB962C8B-B14F-4D97-AF65-F5344CB8AC3E}">
        <p14:creationId xmlns:p14="http://schemas.microsoft.com/office/powerpoint/2010/main" val="4265184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5A5AD5-74E5-4C72-BA75-F9B88E553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4C2F4-B44E-BD9B-B926-A057E9905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ZMP Robots: Benefits &amp; Limitations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4C9D8-16BF-975B-8681-7BE571940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>
                <a:ea typeface="+mn-lt"/>
                <a:cs typeface="+mn-lt"/>
              </a:rPr>
              <a:t>ZMP robots prioritize dynamic stability via active control, compared to passive dynamic walkers rely on mechanical design and gravity.</a:t>
            </a:r>
            <a:endParaRPr lang="en-US" sz="1800" b="1"/>
          </a:p>
          <a:p>
            <a:pPr marL="0" indent="0">
              <a:buNone/>
            </a:pPr>
            <a:endParaRPr lang="en-US" sz="1800" b="1">
              <a:ea typeface="+mn-lt"/>
              <a:cs typeface="+mn-lt"/>
            </a:endParaRPr>
          </a:p>
          <a:p>
            <a:pPr marL="0" indent="0">
              <a:buNone/>
            </a:pPr>
            <a:endParaRPr lang="en-US" sz="1800"/>
          </a:p>
          <a:p>
            <a:endParaRPr lang="en-US" sz="4000">
              <a:latin typeface="Calibri"/>
              <a:ea typeface="Calibri"/>
              <a:cs typeface="Calibri"/>
            </a:endParaRPr>
          </a:p>
          <a:p>
            <a:endParaRPr lang="en-US" sz="3200" b="1"/>
          </a:p>
          <a:p>
            <a:pPr marL="285750" indent="-285750"/>
            <a:endParaRPr lang="en-US" sz="3200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C78FA481-7D97-14ED-6E25-80A852B9BB21}"/>
              </a:ext>
            </a:extLst>
          </p:cNvPr>
          <p:cNvSpPr txBox="1"/>
          <p:nvPr/>
        </p:nvSpPr>
        <p:spPr>
          <a:xfrm>
            <a:off x="839186" y="2670459"/>
            <a:ext cx="4201624" cy="247304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b="1" dirty="0"/>
              <a:t>Benefits</a:t>
            </a:r>
            <a:endParaRPr lang="en-US" dirty="0"/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/>
              <a:t>Enables dynamically stable walking, running, and stair climbing.</a:t>
            </a: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/>
              <a:t>Supports complex, human-like motion and manipulation tasks.</a:t>
            </a: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/>
              <a:t>Well-understood theoretical framework and widely adopted in humanoid robotics.</a:t>
            </a: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2E16B026-311C-5877-03D6-C33651680046}"/>
              </a:ext>
            </a:extLst>
          </p:cNvPr>
          <p:cNvSpPr txBox="1"/>
          <p:nvPr/>
        </p:nvSpPr>
        <p:spPr>
          <a:xfrm>
            <a:off x="5720400" y="3800400"/>
            <a:ext cx="4243200" cy="1520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375"/>
              </a:lnSpc>
            </a:pPr>
            <a:endParaRPr lang="en-US" sz="600">
              <a:cs typeface="Arial"/>
            </a:endParaRP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9D442B98-189A-5BF3-07E0-652CDA097F02}"/>
              </a:ext>
            </a:extLst>
          </p:cNvPr>
          <p:cNvSpPr txBox="1"/>
          <p:nvPr/>
        </p:nvSpPr>
        <p:spPr>
          <a:xfrm>
            <a:off x="6302400" y="2672400"/>
            <a:ext cx="4615200" cy="272773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375"/>
              </a:lnSpc>
            </a:pPr>
            <a:endParaRPr lang="en-US">
              <a:cs typeface="Arial"/>
            </a:endParaRPr>
          </a:p>
          <a:p>
            <a:pPr>
              <a:lnSpc>
                <a:spcPts val="375"/>
              </a:lnSpc>
            </a:pPr>
            <a:r>
              <a:rPr lang="en-US" b="1" dirty="0">
                <a:cs typeface="Arial"/>
              </a:rPr>
              <a:t>Drawbacks</a:t>
            </a:r>
            <a:endParaRPr lang="en-US" dirty="0">
              <a:cs typeface="Arial"/>
            </a:endParaRPr>
          </a:p>
          <a:p>
            <a:pPr>
              <a:lnSpc>
                <a:spcPts val="375"/>
              </a:lnSpc>
            </a:pPr>
            <a:endParaRPr lang="en-US" b="1">
              <a:cs typeface="Arial"/>
            </a:endParaRP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>
                <a:cs typeface="Arial"/>
              </a:rPr>
              <a:t>High computational demand for real-time ZMP calculation and feedback.</a:t>
            </a: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>
                <a:cs typeface="Arial"/>
              </a:rPr>
              <a:t>Sensitivity to sensor noise, model inaccuracies, and unexpected disturbances.</a:t>
            </a:r>
          </a:p>
          <a:p>
            <a:pPr marL="285750" indent="-285750" algn="just">
              <a:lnSpc>
                <a:spcPct val="90000"/>
              </a:lnSpc>
              <a:spcBef>
                <a:spcPts val="1000"/>
              </a:spcBef>
              <a:buFont typeface="Arial,Sans-Serif"/>
              <a:buChar char="•"/>
            </a:pPr>
            <a:r>
              <a:rPr lang="en-US">
                <a:cs typeface="Arial"/>
              </a:rPr>
              <a:t>Typically less energy-efficient and less robust than passive or reflex-based bipeds</a:t>
            </a:r>
          </a:p>
          <a:p>
            <a:pPr marL="228600" indent="-228600">
              <a:lnSpc>
                <a:spcPts val="375"/>
              </a:lnSpc>
              <a:buFont typeface="Arial,Sans-Serif"/>
              <a:buChar char="•"/>
            </a:pPr>
            <a:endParaRPr lang="en-US">
              <a:cs typeface="Arial"/>
            </a:endParaRPr>
          </a:p>
        </p:txBody>
      </p:sp>
      <p:cxnSp>
        <p:nvCxnSpPr>
          <p:cNvPr id="13" name="Düz Ok Bağlayıcısı 12">
            <a:extLst>
              <a:ext uri="{FF2B5EF4-FFF2-40B4-BE49-F238E27FC236}">
                <a16:creationId xmlns:a16="http://schemas.microsoft.com/office/drawing/2014/main" id="{C9235CEA-4820-5D4E-18F4-60ABD32EEB63}"/>
              </a:ext>
            </a:extLst>
          </p:cNvPr>
          <p:cNvCxnSpPr/>
          <p:nvPr/>
        </p:nvCxnSpPr>
        <p:spPr>
          <a:xfrm flipH="1">
            <a:off x="5709911" y="2580440"/>
            <a:ext cx="15394" cy="3220336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826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BE0CC1-7C4E-1A50-6561-66CF0C41A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/>
              <a:t>Atlas – Boston 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0F0AD-BFC8-78AF-D80A-01F244B79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23" y="2176591"/>
            <a:ext cx="4958966" cy="391777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>
                <a:latin typeface="Calibri"/>
                <a:ea typeface="+mn-lt"/>
                <a:cs typeface="+mn-lt"/>
              </a:rPr>
              <a:t>Fully electric, fifth-generation humanoid robot</a:t>
            </a:r>
            <a:endParaRPr lang="en-US" sz="1800">
              <a:latin typeface="Calibri"/>
              <a:ea typeface="Calibri"/>
              <a:cs typeface="Calibri"/>
            </a:endParaRPr>
          </a:p>
          <a:p>
            <a:r>
              <a:rPr lang="en-US" sz="1800">
                <a:latin typeface="Calibri"/>
                <a:ea typeface="+mn-lt"/>
                <a:cs typeface="+mn-lt"/>
              </a:rPr>
              <a:t>Unmatched agility-walks, runs, jumps, climbs, manipulates heavy objects</a:t>
            </a:r>
            <a:endParaRPr lang="en-US" sz="1800">
              <a:latin typeface="Calibri"/>
              <a:ea typeface="Calibri"/>
              <a:cs typeface="Calibri"/>
            </a:endParaRPr>
          </a:p>
          <a:p>
            <a:r>
              <a:rPr lang="en-US" sz="1800">
                <a:latin typeface="Calibri"/>
                <a:ea typeface="+mn-lt"/>
                <a:cs typeface="+mn-lt"/>
              </a:rPr>
              <a:t>Advanced real-time perception, AI, and whole-body dynamic stabilization</a:t>
            </a:r>
            <a:endParaRPr lang="en-US" sz="1800">
              <a:latin typeface="Calibri"/>
              <a:ea typeface="Calibri"/>
              <a:cs typeface="Calibri"/>
            </a:endParaRPr>
          </a:p>
          <a:p>
            <a:r>
              <a:rPr lang="en-US" sz="1800">
                <a:latin typeface="Calibri"/>
                <a:ea typeface="+mn-lt"/>
                <a:cs typeface="+mn-lt"/>
              </a:rPr>
              <a:t>Designed for industrial, logistics, and automotive tasks-handles real-world environments and autonomous manipulation</a:t>
            </a:r>
            <a:endParaRPr lang="en-US" sz="1800">
              <a:latin typeface="Calibri"/>
              <a:ea typeface="Calibri"/>
              <a:cs typeface="Calibri"/>
            </a:endParaRPr>
          </a:p>
          <a:p>
            <a:r>
              <a:rPr lang="en-US" sz="1800">
                <a:latin typeface="Calibri"/>
                <a:ea typeface="+mn-lt"/>
                <a:cs typeface="+mn-lt"/>
              </a:rPr>
              <a:t>Now positioned as a commercial product, with Hyundai and Toyota partnerships targeting factory automation</a:t>
            </a:r>
            <a:endParaRPr lang="en-US" sz="1800">
              <a:latin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084F5D-F6C8-AAFE-D562-5C8679D95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818" y="2472065"/>
            <a:ext cx="5221799" cy="2937573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318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11D5F-2EE5-0F86-6214-A7002F84B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9605"/>
            <a:ext cx="4409440" cy="1345883"/>
          </a:xfrm>
        </p:spPr>
        <p:txBody>
          <a:bodyPr>
            <a:normAutofit/>
          </a:bodyPr>
          <a:lstStyle/>
          <a:p>
            <a:r>
              <a:rPr lang="en-US"/>
              <a:t>TORO</a:t>
            </a:r>
            <a:br>
              <a:rPr lang="en-US"/>
            </a:br>
            <a:r>
              <a:rPr lang="en-US" sz="2300" err="1">
                <a:solidFill>
                  <a:schemeClr val="bg1">
                    <a:lumMod val="65000"/>
                  </a:schemeClr>
                </a:solidFill>
              </a:rPr>
              <a:t>Deutsches</a:t>
            </a:r>
            <a:r>
              <a:rPr lang="en-US" sz="2300">
                <a:solidFill>
                  <a:schemeClr val="bg1">
                    <a:lumMod val="65000"/>
                  </a:schemeClr>
                </a:solidFill>
              </a:rPr>
              <a:t> Zentrum für </a:t>
            </a:r>
            <a:br>
              <a:rPr lang="en-US" sz="230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2300">
                <a:solidFill>
                  <a:schemeClr val="bg1">
                    <a:lumMod val="65000"/>
                  </a:schemeClr>
                </a:solidFill>
              </a:rPr>
              <a:t>Luft- und </a:t>
            </a:r>
            <a:r>
              <a:rPr lang="en-US" sz="2300" err="1">
                <a:solidFill>
                  <a:schemeClr val="bg1">
                    <a:lumMod val="65000"/>
                  </a:schemeClr>
                </a:solidFill>
              </a:rPr>
              <a:t>Raumfahrt</a:t>
            </a:r>
            <a:r>
              <a:rPr lang="en-US" sz="2300">
                <a:solidFill>
                  <a:schemeClr val="bg1">
                    <a:lumMod val="65000"/>
                  </a:schemeClr>
                </a:solidFill>
              </a:rPr>
              <a:t> (DLR)</a:t>
            </a:r>
            <a:endParaRPr lang="en-US" sz="32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1EFEF-7E83-EDF3-E041-8E03C9964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3945"/>
            <a:ext cx="3878470" cy="118141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b="1"/>
              <a:t>Introduction to TORO</a:t>
            </a:r>
            <a:endParaRPr lang="en-US">
              <a:ea typeface="+mn-lt"/>
              <a:cs typeface="+mn-lt"/>
            </a:endParaRPr>
          </a:p>
          <a:p>
            <a:r>
              <a:rPr lang="en-US" sz="1800" b="1">
                <a:ea typeface="+mn-lt"/>
                <a:cs typeface="+mn-lt"/>
              </a:rPr>
              <a:t>TORO</a:t>
            </a:r>
            <a:r>
              <a:rPr lang="en-US" sz="1800">
                <a:ea typeface="+mn-lt"/>
                <a:cs typeface="+mn-lt"/>
              </a:rPr>
              <a:t>: </a:t>
            </a:r>
            <a:br>
              <a:rPr lang="en-US" sz="1800">
                <a:ea typeface="+mn-lt"/>
                <a:cs typeface="+mn-lt"/>
              </a:rPr>
            </a:br>
            <a:r>
              <a:rPr lang="en-US" sz="1800">
                <a:ea typeface="+mn-lt"/>
                <a:cs typeface="+mn-lt"/>
              </a:rPr>
              <a:t>Torque-controlled humanoid robot</a:t>
            </a:r>
            <a:endParaRPr lang="en-US">
              <a:ea typeface="+mn-lt"/>
              <a:cs typeface="+mn-lt"/>
            </a:endParaRPr>
          </a:p>
          <a:p>
            <a:r>
              <a:rPr lang="en-US" sz="1800">
                <a:ea typeface="+mn-lt"/>
                <a:cs typeface="+mn-lt"/>
              </a:rPr>
              <a:t>First public presentation: </a:t>
            </a:r>
            <a:r>
              <a:rPr lang="en-US" sz="1800" b="1">
                <a:ea typeface="+mn-lt"/>
                <a:cs typeface="+mn-lt"/>
              </a:rPr>
              <a:t>2013</a:t>
            </a:r>
            <a:endParaRPr lang="en-US">
              <a:ea typeface="+mn-lt"/>
              <a:cs typeface="+mn-lt"/>
            </a:endParaRPr>
          </a:p>
          <a:p>
            <a:endParaRPr lang="en-US" sz="1800">
              <a:ea typeface="+mn-lt"/>
              <a:cs typeface="+mn-lt"/>
            </a:endParaRPr>
          </a:p>
          <a:p>
            <a:endParaRPr lang="en-US" sz="180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3DA7C5-1DC9-EB75-B699-B19200F10E41}"/>
              </a:ext>
            </a:extLst>
          </p:cNvPr>
          <p:cNvSpPr txBox="1">
            <a:spLocks/>
          </p:cNvSpPr>
          <p:nvPr/>
        </p:nvSpPr>
        <p:spPr>
          <a:xfrm>
            <a:off x="7970520" y="647065"/>
            <a:ext cx="3878470" cy="5367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/>
              <a:t>Technical facts</a:t>
            </a:r>
          </a:p>
          <a:p>
            <a:r>
              <a:rPr lang="en-US" sz="1500" b="1">
                <a:ea typeface="+mn-lt"/>
                <a:cs typeface="+mn-lt"/>
              </a:rPr>
              <a:t>Measurements</a:t>
            </a:r>
            <a:r>
              <a:rPr lang="en-US" sz="1500">
                <a:ea typeface="+mn-lt"/>
                <a:cs typeface="+mn-lt"/>
              </a:rPr>
              <a:t>:</a:t>
            </a:r>
            <a:br>
              <a:rPr lang="en-US" sz="1500">
                <a:ea typeface="+mn-lt"/>
                <a:cs typeface="+mn-lt"/>
              </a:rPr>
            </a:br>
            <a:r>
              <a:rPr lang="en-US" sz="1500">
                <a:ea typeface="+mn-lt"/>
                <a:cs typeface="+mn-lt"/>
              </a:rPr>
              <a:t>Height: </a:t>
            </a:r>
            <a:r>
              <a:rPr lang="en-US" sz="1500" b="1">
                <a:ea typeface="+mn-lt"/>
                <a:cs typeface="+mn-lt"/>
              </a:rPr>
              <a:t>1.74 m</a:t>
            </a:r>
            <a:br>
              <a:rPr lang="en-US" sz="1500" b="1">
                <a:ea typeface="+mn-lt"/>
                <a:cs typeface="+mn-lt"/>
              </a:rPr>
            </a:br>
            <a:r>
              <a:rPr lang="en-US" sz="1500">
                <a:ea typeface="+mn-lt"/>
                <a:cs typeface="+mn-lt"/>
              </a:rPr>
              <a:t>Weight: </a:t>
            </a:r>
            <a:r>
              <a:rPr lang="en-US" sz="1500" b="1">
                <a:ea typeface="+mn-lt"/>
                <a:cs typeface="+mn-lt"/>
              </a:rPr>
              <a:t>76.4 kg</a:t>
            </a:r>
            <a:endParaRPr lang="en-US"/>
          </a:p>
          <a:p>
            <a:r>
              <a:rPr lang="en-US" sz="1500" b="1"/>
              <a:t>39 </a:t>
            </a:r>
            <a:r>
              <a:rPr lang="en-US" sz="1500"/>
              <a:t>DOF</a:t>
            </a:r>
            <a:endParaRPr lang="en-US"/>
          </a:p>
          <a:p>
            <a:r>
              <a:rPr lang="en-US" sz="1500"/>
              <a:t>Focused on lightweight and high torque engineering</a:t>
            </a:r>
          </a:p>
          <a:p>
            <a:r>
              <a:rPr lang="en-US" sz="1500" b="1"/>
              <a:t>Materials:</a:t>
            </a:r>
            <a:r>
              <a:rPr lang="en-US" sz="1500"/>
              <a:t> </a:t>
            </a:r>
            <a:r>
              <a:rPr lang="en-US" sz="1500">
                <a:ea typeface="+mn-lt"/>
                <a:cs typeface="+mn-lt"/>
              </a:rPr>
              <a:t>Al7075 alloy, carbon fiber</a:t>
            </a:r>
          </a:p>
          <a:p>
            <a:r>
              <a:rPr lang="en-US" sz="1500" b="1"/>
              <a:t>Actuators: </a:t>
            </a:r>
            <a:r>
              <a:rPr lang="en-US" sz="1500"/>
              <a:t>BLDC and Servo motors</a:t>
            </a:r>
          </a:p>
          <a:p>
            <a:r>
              <a:rPr lang="en-US" sz="1500" b="1"/>
              <a:t>Sensors: </a:t>
            </a:r>
            <a:br>
              <a:rPr lang="en-US" sz="1500" b="1"/>
            </a:br>
            <a:r>
              <a:rPr lang="en-US" sz="1500">
                <a:ea typeface="+mn-lt"/>
                <a:cs typeface="+mn-lt"/>
              </a:rPr>
              <a:t>Stereo cameras</a:t>
            </a:r>
            <a:br>
              <a:rPr lang="en-US" sz="1500">
                <a:ea typeface="+mn-lt"/>
                <a:cs typeface="+mn-lt"/>
              </a:rPr>
            </a:br>
            <a:r>
              <a:rPr lang="en-US" sz="1500">
                <a:ea typeface="+mn-lt"/>
                <a:cs typeface="+mn-lt"/>
              </a:rPr>
              <a:t>Inertial Measurement Unit (IMU) </a:t>
            </a:r>
            <a:br>
              <a:rPr lang="en-US" sz="1500">
                <a:ea typeface="+mn-lt"/>
                <a:cs typeface="+mn-lt"/>
              </a:rPr>
            </a:br>
            <a:r>
              <a:rPr lang="en-US" sz="1500">
                <a:ea typeface="+mn-lt"/>
                <a:cs typeface="+mn-lt"/>
              </a:rPr>
              <a:t>6-axis force-torque sensors (feet)</a:t>
            </a:r>
            <a:endParaRPr lang="en-US" sz="1500"/>
          </a:p>
          <a:p>
            <a:r>
              <a:rPr lang="en-US" sz="1500" b="1"/>
              <a:t>Computer Architecture:</a:t>
            </a:r>
            <a:r>
              <a:rPr lang="en-US" sz="1500"/>
              <a:t> </a:t>
            </a:r>
            <a:br>
              <a:rPr lang="en-US" sz="1500">
                <a:ea typeface="+mn-lt"/>
                <a:cs typeface="+mn-lt"/>
              </a:rPr>
            </a:br>
            <a:r>
              <a:rPr lang="en-US" sz="1500">
                <a:ea typeface="+mn-lt"/>
                <a:cs typeface="+mn-lt"/>
              </a:rPr>
              <a:t>two Intel R© Core i7 R© computers</a:t>
            </a:r>
            <a:br>
              <a:rPr lang="en-US" sz="1500">
                <a:ea typeface="+mn-lt"/>
                <a:cs typeface="+mn-lt"/>
              </a:rPr>
            </a:br>
            <a:r>
              <a:rPr lang="en-US" sz="1500">
                <a:ea typeface="+mn-lt"/>
                <a:cs typeface="+mn-lt"/>
              </a:rPr>
              <a:t>Real-Time Linux based on Kernel 3.0</a:t>
            </a:r>
            <a:br>
              <a:rPr lang="en-US" sz="1500">
                <a:ea typeface="+mn-lt"/>
                <a:cs typeface="+mn-lt"/>
              </a:rPr>
            </a:br>
            <a:r>
              <a:rPr lang="en-US" sz="1500">
                <a:ea typeface="+mn-lt"/>
                <a:cs typeface="+mn-lt"/>
              </a:rPr>
              <a:t>Core2Duo &amp; ARM7</a:t>
            </a:r>
          </a:p>
          <a:p>
            <a:r>
              <a:rPr lang="en-US" sz="1500"/>
              <a:t>Payload about 5kg per arm</a:t>
            </a:r>
          </a:p>
          <a:p>
            <a:endParaRPr lang="en-US" sz="1500" b="1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3C9E6D-4201-0EF6-0448-FDB5B4ED4C7E}"/>
              </a:ext>
            </a:extLst>
          </p:cNvPr>
          <p:cNvSpPr txBox="1">
            <a:spLocks/>
          </p:cNvSpPr>
          <p:nvPr/>
        </p:nvSpPr>
        <p:spPr>
          <a:xfrm>
            <a:off x="848360" y="3989705"/>
            <a:ext cx="3878470" cy="202469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/>
              <a:t>Research Focus</a:t>
            </a:r>
            <a:endParaRPr lang="en-US">
              <a:ea typeface="+mn-lt"/>
              <a:cs typeface="+mn-lt"/>
            </a:endParaRPr>
          </a:p>
          <a:p>
            <a:r>
              <a:rPr lang="en-US" sz="1800">
                <a:ea typeface="+mn-lt"/>
                <a:cs typeface="+mn-lt"/>
              </a:rPr>
              <a:t>Fundamental problem: </a:t>
            </a:r>
            <a:r>
              <a:rPr lang="en-US" sz="1800" b="1">
                <a:ea typeface="+mn-lt"/>
                <a:cs typeface="+mn-lt"/>
              </a:rPr>
              <a:t>Balance control</a:t>
            </a:r>
            <a:endParaRPr lang="en-US"/>
          </a:p>
          <a:p>
            <a:r>
              <a:rPr lang="en-US" sz="1800">
                <a:ea typeface="+mn-lt"/>
                <a:cs typeface="+mn-lt"/>
              </a:rPr>
              <a:t>Key research areas: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 sz="1800">
                <a:ea typeface="+mn-lt"/>
                <a:cs typeface="+mn-lt"/>
              </a:rPr>
              <a:t>Robust walking</a:t>
            </a:r>
            <a:endParaRPr lang="en-US"/>
          </a:p>
          <a:p>
            <a:pPr lvl="1"/>
            <a:r>
              <a:rPr lang="en-US" sz="1800">
                <a:ea typeface="+mn-lt"/>
                <a:cs typeface="+mn-lt"/>
              </a:rPr>
              <a:t>Stair climbing</a:t>
            </a:r>
            <a:endParaRPr lang="en-US"/>
          </a:p>
          <a:p>
            <a:pPr lvl="1"/>
            <a:r>
              <a:rPr lang="en-US" sz="1800">
                <a:ea typeface="+mn-lt"/>
                <a:cs typeface="+mn-lt"/>
              </a:rPr>
              <a:t>Multi-contact scenarios (e.g., climbing, leaning)</a:t>
            </a:r>
            <a:endParaRPr lang="en-US"/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98809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8D4AF26-C0CF-AFC0-9C91-ECD075E46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507602"/>
            <a:ext cx="6435887" cy="983121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sz="2800">
                <a:latin typeface="Algerian"/>
                <a:ea typeface="宋体"/>
              </a:rPr>
              <a:t>HRP-2 Promet</a:t>
            </a:r>
            <a:br>
              <a:rPr lang="zh-CN" sz="2800">
                <a:latin typeface="Algerian"/>
                <a:ea typeface="宋体"/>
              </a:rPr>
            </a:br>
            <a:r>
              <a:rPr lang="zh-CN" sz="2800">
                <a:latin typeface="Algerian"/>
                <a:ea typeface="宋体"/>
              </a:rPr>
              <a:t>Kawada Industry</a:t>
            </a:r>
            <a:r>
              <a:rPr lang="zh-CN" sz="4000">
                <a:latin typeface="宋体"/>
                <a:ea typeface="宋体"/>
              </a:rPr>
              <a:t>(</a:t>
            </a:r>
            <a:r>
              <a:rPr lang="zh-CN" sz="4000">
                <a:solidFill>
                  <a:srgbClr val="000000"/>
                </a:solidFill>
                <a:latin typeface="KaiTi"/>
                <a:ea typeface="KaiTi"/>
              </a:rPr>
              <a:t>川田工業</a:t>
            </a:r>
            <a:r>
              <a:rPr lang="zh-CN" sz="4000">
                <a:latin typeface="宋体"/>
                <a:ea typeface="宋体"/>
              </a:rPr>
              <a:t>）</a:t>
            </a:r>
            <a:endParaRPr lang="zh-CN" sz="40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927076-88CD-EE38-E552-0DC0FACC5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2393" y="2190784"/>
            <a:ext cx="4046552" cy="24770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1600">
                <a:ea typeface="+mn-lt"/>
                <a:cs typeface="+mn-lt"/>
              </a:rPr>
              <a:t>Controlled by 2 industrial CPU boards (Pentium‑M class, Linux OS, </a:t>
            </a:r>
            <a:r>
              <a:rPr lang="zh-CN" sz="1600">
                <a:ea typeface="+mn-lt"/>
                <a:cs typeface="+mn-lt"/>
              </a:rPr>
              <a:t>1 kHz servo loop)</a:t>
            </a:r>
            <a:endParaRPr lang="zh-CN" sz="1600">
              <a:ea typeface="宋体"/>
            </a:endParaRPr>
          </a:p>
          <a:p>
            <a:r>
              <a:rPr lang="zh-CN" altLang="en-US" sz="1600">
                <a:ea typeface="宋体"/>
              </a:rPr>
              <a:t>Powered by 48-V 14.8-Ah nickel-metal hydride battery (available for 25 min)</a:t>
            </a:r>
          </a:p>
          <a:p>
            <a:r>
              <a:rPr lang="zh-CN" altLang="en-US" sz="1600">
                <a:ea typeface="宋体"/>
              </a:rPr>
              <a:t>Three cameras, three-axis gyro, three-axis accelerometer, 30 motor encoders, six-axis force sensors in the arms and legs</a:t>
            </a:r>
          </a:p>
          <a:p>
            <a:pPr marL="0" indent="0">
              <a:buNone/>
            </a:pPr>
            <a:endParaRPr lang="zh-CN" altLang="en-US" sz="2200">
              <a:ea typeface="宋体"/>
            </a:endParaRPr>
          </a:p>
          <a:p>
            <a:endParaRPr lang="zh-CN" altLang="en-US" sz="2200">
              <a:ea typeface="宋体"/>
            </a:endParaRPr>
          </a:p>
          <a:p>
            <a:endParaRPr lang="zh-CN" altLang="en-US" sz="2200">
              <a:ea typeface="宋体"/>
            </a:endParaRPr>
          </a:p>
          <a:p>
            <a:endParaRPr lang="zh-CN" altLang="en-US" sz="2200">
              <a:ea typeface="宋体"/>
            </a:endParaRPr>
          </a:p>
          <a:p>
            <a:endParaRPr lang="zh-CN" altLang="en-US" sz="2200">
              <a:ea typeface="宋体"/>
            </a:endParaRPr>
          </a:p>
        </p:txBody>
      </p:sp>
      <p:pic>
        <p:nvPicPr>
          <p:cNvPr id="4" name="图片 3" descr="图片包含 室内, 桌子, 项目, 房间&#10;&#10;AI 生成的内容可能不正确。">
            <a:extLst>
              <a:ext uri="{FF2B5EF4-FFF2-40B4-BE49-F238E27FC236}">
                <a16:creationId xmlns:a16="http://schemas.microsoft.com/office/drawing/2014/main" id="{00A4501E-FB4B-E302-042F-06A4E6A628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970" r="4" b="4"/>
          <a:stretch/>
        </p:blipFill>
        <p:spPr>
          <a:xfrm>
            <a:off x="8018558" y="1916176"/>
            <a:ext cx="3979164" cy="417271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5DF98CB-5AFD-E5AE-AE83-18655382F0B2}"/>
              </a:ext>
            </a:extLst>
          </p:cNvPr>
          <p:cNvSpPr txBox="1"/>
          <p:nvPr/>
        </p:nvSpPr>
        <p:spPr>
          <a:xfrm>
            <a:off x="883979" y="5932967"/>
            <a:ext cx="611962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i="1">
                <a:latin typeface="Times New Roman"/>
                <a:ea typeface="+mn-lt"/>
                <a:cs typeface="+mn-lt"/>
              </a:rPr>
              <a:t>Classic ZMP‑preview humanoid; can climb 15 cm stairs, walk on a narrow beam, and recover from falls. Widely used as a research benchmark.</a:t>
            </a:r>
            <a:endParaRPr lang="zh-CN" i="1">
              <a:latin typeface="Times New Roman"/>
              <a:ea typeface="宋体"/>
              <a:cs typeface="Times New Roman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E20FEB6-D052-37F2-85FE-CF915E2F6046}"/>
              </a:ext>
            </a:extLst>
          </p:cNvPr>
          <p:cNvSpPr txBox="1"/>
          <p:nvPr/>
        </p:nvSpPr>
        <p:spPr>
          <a:xfrm>
            <a:off x="7537153" y="6431221"/>
            <a:ext cx="609097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400">
                <a:ea typeface="宋体"/>
              </a:rPr>
              <a:t>Picture source from</a:t>
            </a:r>
            <a:r>
              <a:rPr lang="zh-CN" altLang="en-US" sz="1400">
                <a:ea typeface="宋体"/>
                <a:cs typeface="+mn-lt"/>
              </a:rPr>
              <a:t> </a:t>
            </a:r>
            <a:r>
              <a:rPr lang="zh-CN" sz="1400">
                <a:ea typeface="+mn-lt"/>
                <a:cs typeface="+mn-lt"/>
              </a:rPr>
              <a:t>https://robotsguide.com/robots/hrp2</a:t>
            </a:r>
            <a:endParaRPr lang="zh-CN" altLang="en-US" sz="1400">
              <a:ea typeface="宋体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CA19654-FC9B-5F94-9C52-A2AFA8ADE501}"/>
              </a:ext>
            </a:extLst>
          </p:cNvPr>
          <p:cNvSpPr txBox="1">
            <a:spLocks/>
          </p:cNvSpPr>
          <p:nvPr/>
        </p:nvSpPr>
        <p:spPr>
          <a:xfrm>
            <a:off x="437026" y="1916872"/>
            <a:ext cx="2962094" cy="36595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>
                <a:latin typeface="Calibri"/>
                <a:ea typeface="Calibri"/>
                <a:cs typeface="Calibri"/>
              </a:rPr>
              <a:t>Mass of 58 Kg</a:t>
            </a:r>
            <a:endParaRPr lang="zh-CN" altLang="en-US" sz="1600">
              <a:latin typeface="Calibri"/>
              <a:ea typeface="宋体"/>
              <a:cs typeface="Calibri"/>
            </a:endParaRPr>
          </a:p>
          <a:p>
            <a:r>
              <a:rPr lang="en-US" sz="1600">
                <a:latin typeface="Calibri"/>
                <a:ea typeface="Calibri"/>
                <a:cs typeface="Calibri"/>
              </a:rPr>
              <a:t>Body size of H 154 cm × W 65.4 cm × D 33.7 cm</a:t>
            </a:r>
          </a:p>
          <a:p>
            <a:r>
              <a:rPr lang="en-US" sz="1600">
                <a:latin typeface="Calibri"/>
                <a:ea typeface="Calibri"/>
                <a:cs typeface="Calibri"/>
              </a:rPr>
              <a:t>Total </a:t>
            </a:r>
            <a:r>
              <a:rPr lang="en-US" sz="1600" err="1">
                <a:latin typeface="Calibri"/>
                <a:ea typeface="Calibri"/>
                <a:cs typeface="Calibri"/>
              </a:rPr>
              <a:t>DoF</a:t>
            </a:r>
            <a:r>
              <a:rPr lang="en-US" sz="1600">
                <a:latin typeface="Calibri"/>
                <a:ea typeface="Calibri"/>
                <a:cs typeface="Calibri"/>
              </a:rPr>
              <a:t> 30 ( double legs 6 × 2, double arm </a:t>
            </a:r>
            <a:r>
              <a:rPr lang="zh-CN" sz="1600">
                <a:latin typeface="Calibri"/>
                <a:ea typeface="宋体"/>
                <a:cs typeface="Calibri"/>
              </a:rPr>
              <a:t> </a:t>
            </a:r>
            <a:r>
              <a:rPr lang="en-US" sz="1600">
                <a:latin typeface="Calibri"/>
                <a:ea typeface="Calibri"/>
                <a:cs typeface="Calibri"/>
              </a:rPr>
              <a:t>7 × 2,  </a:t>
            </a:r>
            <a:r>
              <a:rPr lang="zh-CN" sz="1600">
                <a:latin typeface="Calibri"/>
                <a:ea typeface="宋体"/>
                <a:cs typeface="Calibri"/>
              </a:rPr>
              <a:t>waist </a:t>
            </a:r>
            <a:r>
              <a:rPr lang="en-US" sz="1600">
                <a:latin typeface="Calibri"/>
                <a:ea typeface="Calibri"/>
                <a:cs typeface="Calibri"/>
              </a:rPr>
              <a:t>2, head </a:t>
            </a:r>
            <a:r>
              <a:rPr lang="zh-CN" sz="1600">
                <a:latin typeface="Calibri"/>
                <a:ea typeface="宋体"/>
                <a:cs typeface="Calibri"/>
              </a:rPr>
              <a:t> </a:t>
            </a:r>
            <a:r>
              <a:rPr lang="en-US" sz="1600">
                <a:latin typeface="Calibri"/>
                <a:ea typeface="Calibri"/>
                <a:cs typeface="Calibri"/>
              </a:rPr>
              <a:t>2）</a:t>
            </a:r>
          </a:p>
          <a:p>
            <a:r>
              <a:rPr lang="en-US" sz="1600">
                <a:latin typeface="Calibri"/>
                <a:ea typeface="Calibri"/>
                <a:cs typeface="Calibri"/>
              </a:rPr>
              <a:t>Powered by 30 DC servo motor and harmonic gear drive</a:t>
            </a:r>
          </a:p>
          <a:p>
            <a:r>
              <a:rPr lang="en-US" sz="1600">
                <a:latin typeface="Calibri"/>
                <a:ea typeface="Calibri"/>
                <a:cs typeface="Calibri"/>
              </a:rPr>
              <a:t>Standard walking speed   0.56 m/s</a:t>
            </a:r>
          </a:p>
          <a:p>
            <a:r>
              <a:rPr lang="en-US" sz="1600">
                <a:latin typeface="Calibri"/>
                <a:ea typeface="Calibri"/>
                <a:cs typeface="Calibri"/>
              </a:rPr>
              <a:t>Walking cycle 0.24 step/s</a:t>
            </a:r>
          </a:p>
          <a:p>
            <a:r>
              <a:rPr lang="en-US" sz="1600">
                <a:latin typeface="Calibri"/>
                <a:ea typeface="Calibri"/>
                <a:cs typeface="Calibri"/>
              </a:rPr>
              <a:t>Step length 0.23 m</a:t>
            </a:r>
            <a:endParaRPr lang="en-US" altLang="zh-CN" sz="2000">
              <a:latin typeface="Calibri"/>
              <a:ea typeface="Calibri"/>
              <a:cs typeface="Calibri"/>
            </a:endParaRPr>
          </a:p>
          <a:p>
            <a:endParaRPr lang="en-US" sz="2000">
              <a:solidFill>
                <a:schemeClr val="bg1"/>
              </a:solidFill>
              <a:ea typeface="宋体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>
              <a:solidFill>
                <a:schemeClr val="bg1"/>
              </a:solidFill>
              <a:ea typeface="宋体"/>
            </a:endParaRPr>
          </a:p>
          <a:p>
            <a:endParaRPr lang="en-US" altLang="zh-CN" sz="2000">
              <a:solidFill>
                <a:schemeClr val="bg1"/>
              </a:solidFill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542281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44517F-CA55-F01F-4597-748AE64D0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Honda – Asimo</a:t>
            </a:r>
          </a:p>
        </p:txBody>
      </p:sp>
      <p:pic>
        <p:nvPicPr>
          <p:cNvPr id="4" name="Content Placeholder 3" descr="ASIMO at the Tokyo Motor Show">
            <a:extLst>
              <a:ext uri="{FF2B5EF4-FFF2-40B4-BE49-F238E27FC236}">
                <a16:creationId xmlns:a16="http://schemas.microsoft.com/office/drawing/2014/main" id="{9462E347-03D2-E4CB-9985-6316CEC3E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" b="36655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CF9AE2-DE5B-627E-5A78-020B895646FB}"/>
              </a:ext>
            </a:extLst>
          </p:cNvPr>
          <p:cNvSpPr txBox="1"/>
          <p:nvPr/>
        </p:nvSpPr>
        <p:spPr>
          <a:xfrm>
            <a:off x="7320465" y="1715409"/>
            <a:ext cx="4140013" cy="3908586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1986 Initial dev of bipedal robots at Honda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Asimo line Introduced in 2000 by Honda Japan </a:t>
            </a:r>
            <a:endParaRPr lang="en-US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First show in 2004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DOF (degrees of freedom) 57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Could run backwards and hop by 2011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Running speed 9 km/h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Weight 48 Kg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Battery life 1h (self charging)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I-walk allowed real time adaptive walking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Could push carts, hand over trays, pour drinks (using force and vision sensors)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13 DOF in each hand – capable of sign language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Voice and image/face recognition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Latest version/upgrade 2011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Deployed in museums demos and inspired disaster-response robots post-2011 Fukushima accident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Halted research in  2018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/>
              <a:t>Last appearance March 2022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ED1E15-CB36-C436-4138-62275DD01BB4}"/>
              </a:ext>
            </a:extLst>
          </p:cNvPr>
          <p:cNvSpPr txBox="1"/>
          <p:nvPr/>
        </p:nvSpPr>
        <p:spPr>
          <a:xfrm>
            <a:off x="152400" y="6101862"/>
            <a:ext cx="381781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202122"/>
                </a:solidFill>
              </a:rPr>
              <a:t>Robot ASIMO (version 5) at the </a:t>
            </a:r>
            <a:r>
              <a:rPr lang="en-US" b="1" u="sng">
                <a:solidFill>
                  <a:srgbClr val="467886"/>
                </a:solidFill>
                <a:cs typeface="Segoe UI"/>
                <a:hlinkClick r:id="rId3"/>
              </a:rPr>
              <a:t>Tokyo Motor Show</a:t>
            </a:r>
            <a:r>
              <a:rPr lang="en-US" b="1">
                <a:solidFill>
                  <a:srgbClr val="202122"/>
                </a:solidFill>
              </a:rPr>
              <a:t> 2011.</a:t>
            </a:r>
            <a:r>
              <a:rPr lang="en-US"/>
              <a:t>​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98898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 descr="Imagen que contiene esquiando, hombre, aire, azul&#10;&#10;El contenido generado por IA puede ser incorrecto.">
            <a:extLst>
              <a:ext uri="{FF2B5EF4-FFF2-40B4-BE49-F238E27FC236}">
                <a16:creationId xmlns:a16="http://schemas.microsoft.com/office/drawing/2014/main" id="{C75AA9E6-7D1C-95FB-5C16-939D2A268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451"/>
          <a:stretch/>
        </p:blipFill>
        <p:spPr>
          <a:xfrm>
            <a:off x="1708912" y="490061"/>
            <a:ext cx="8769139" cy="6366429"/>
          </a:xfrm>
        </p:spPr>
      </p:pic>
      <p:pic>
        <p:nvPicPr>
          <p:cNvPr id="7" name="Imagen 6" descr="Logotipo&#10;&#10;El contenido generado por IA puede ser incorrecto.">
            <a:extLst>
              <a:ext uri="{FF2B5EF4-FFF2-40B4-BE49-F238E27FC236}">
                <a16:creationId xmlns:a16="http://schemas.microsoft.com/office/drawing/2014/main" id="{B2F52F90-771C-C766-FF5D-E43BA2B77E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709" t="33766" r="11233" b="35445"/>
          <a:stretch/>
        </p:blipFill>
        <p:spPr>
          <a:xfrm>
            <a:off x="888831" y="325383"/>
            <a:ext cx="4123565" cy="11799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02613-407D-3176-6952-BAEAA25E11AD}"/>
              </a:ext>
            </a:extLst>
          </p:cNvPr>
          <p:cNvSpPr txBox="1">
            <a:spLocks/>
          </p:cNvSpPr>
          <p:nvPr/>
        </p:nvSpPr>
        <p:spPr>
          <a:xfrm>
            <a:off x="891674" y="2573344"/>
            <a:ext cx="3878470" cy="11814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900" b="1">
                <a:ea typeface="+mn-lt"/>
                <a:cs typeface="+mn-lt"/>
              </a:rPr>
              <a:t>Developed in 2010 by:</a:t>
            </a:r>
            <a:r>
              <a:rPr lang="en-US" sz="1900">
                <a:ea typeface="+mn-lt"/>
                <a:cs typeface="+mn-lt"/>
              </a:rPr>
              <a:t> </a:t>
            </a:r>
            <a:endParaRPr lang="es-ES" sz="1900">
              <a:solidFill>
                <a:srgbClr val="000000"/>
              </a:solidFill>
              <a:latin typeface="Aptos"/>
              <a:ea typeface="Meiryo"/>
              <a:cs typeface="+mn-lt"/>
            </a:endParaRPr>
          </a:p>
          <a:p>
            <a:pPr marL="0" indent="0" algn="just">
              <a:buNone/>
            </a:pP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latin typeface="Aptos"/>
                <a:ea typeface="Meiryo"/>
                <a:cs typeface="+mn-lt"/>
              </a:rPr>
              <a:t>Kawada Industries</a:t>
            </a: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 and </a:t>
            </a: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latin typeface="Aptos"/>
                <a:ea typeface="Meiryo"/>
                <a:cs typeface="+mn-lt"/>
              </a:rPr>
              <a:t>National Institute of Advanced Industrial Science and Technology</a:t>
            </a: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 (AIST)</a:t>
            </a:r>
            <a:endParaRPr lang="es-ES" sz="1900">
              <a:solidFill>
                <a:schemeClr val="tx1">
                  <a:lumMod val="49000"/>
                  <a:lumOff val="51000"/>
                </a:schemeClr>
              </a:solidFill>
            </a:endParaRPr>
          </a:p>
          <a:p>
            <a:endParaRPr lang="en-US" sz="1800">
              <a:ea typeface="+mn-lt"/>
              <a:cs typeface="+mn-lt"/>
            </a:endParaRPr>
          </a:p>
          <a:p>
            <a:endParaRPr lang="en-US" sz="18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4034CD1-C050-260E-A591-98DE87596673}"/>
              </a:ext>
            </a:extLst>
          </p:cNvPr>
          <p:cNvSpPr txBox="1">
            <a:spLocks/>
          </p:cNvSpPr>
          <p:nvPr/>
        </p:nvSpPr>
        <p:spPr>
          <a:xfrm>
            <a:off x="891673" y="4081223"/>
            <a:ext cx="3878470" cy="118141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900" b="1">
                <a:ea typeface="+mn-lt"/>
                <a:cs typeface="+mn-lt"/>
              </a:rPr>
              <a:t>Purpose:</a:t>
            </a:r>
            <a:r>
              <a:rPr lang="en-US" sz="1900">
                <a:ea typeface="+mn-lt"/>
                <a:cs typeface="+mn-lt"/>
              </a:rPr>
              <a:t> </a:t>
            </a:r>
            <a:endParaRPr lang="es-ES"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A research and development platform for next-generation humanoid robots, aiming to assist in tasks such as manual labor and to address labor shortages due to an aging population.</a:t>
            </a:r>
            <a:endParaRPr lang="es-ES">
              <a:solidFill>
                <a:schemeClr val="tx1">
                  <a:lumMod val="49000"/>
                  <a:lumOff val="51000"/>
                </a:schemeClr>
              </a:solidFill>
            </a:endParaRPr>
          </a:p>
          <a:p>
            <a:endParaRPr lang="en-US" sz="1800">
              <a:ea typeface="+mn-lt"/>
              <a:cs typeface="+mn-lt"/>
            </a:endParaRPr>
          </a:p>
          <a:p>
            <a:endParaRPr lang="en-US" sz="18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02973BD-206B-EB9C-8A47-FB637BD9F1E5}"/>
              </a:ext>
            </a:extLst>
          </p:cNvPr>
          <p:cNvSpPr txBox="1">
            <a:spLocks/>
          </p:cNvSpPr>
          <p:nvPr/>
        </p:nvSpPr>
        <p:spPr>
          <a:xfrm>
            <a:off x="7666513" y="2578847"/>
            <a:ext cx="3878470" cy="375877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1900" b="1">
                <a:ea typeface="+mn-lt"/>
                <a:cs typeface="+mn-lt"/>
              </a:rPr>
              <a:t> Technical Details:</a:t>
            </a:r>
            <a:r>
              <a:rPr lang="en-US" sz="1900">
                <a:ea typeface="+mn-lt"/>
                <a:cs typeface="+mn-lt"/>
              </a:rPr>
              <a:t> </a:t>
            </a:r>
            <a:endParaRPr lang="es-ES">
              <a:ea typeface="+mn-lt"/>
              <a:cs typeface="+mn-lt"/>
            </a:endParaRPr>
          </a:p>
          <a:p>
            <a:pPr algn="just"/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Lightweight and slim design (151 cm tall, 39 kg)</a:t>
            </a:r>
            <a:endParaRPr lang="en-US" sz="1900">
              <a:solidFill>
                <a:schemeClr val="tx1">
                  <a:lumMod val="49000"/>
                  <a:lumOff val="51000"/>
                </a:schemeClr>
              </a:solidFill>
            </a:endParaRPr>
          </a:p>
          <a:p>
            <a:pPr algn="just"/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34 Degrees of Freedom</a:t>
            </a:r>
          </a:p>
          <a:p>
            <a:pPr algn="just"/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Utilizes ZMP-based control for stable bipedal locomotion</a:t>
            </a:r>
            <a:endParaRPr lang="en-US" sz="1900">
              <a:solidFill>
                <a:schemeClr val="tx1">
                  <a:lumMod val="49000"/>
                  <a:lumOff val="51000"/>
                </a:schemeClr>
              </a:solidFill>
            </a:endParaRPr>
          </a:p>
          <a:p>
            <a:pPr algn="just"/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latin typeface="Aptos"/>
                <a:ea typeface="Meiryo"/>
                <a:cs typeface="+mn-lt"/>
              </a:rPr>
              <a:t>Payload of each arm: 0.5 kg</a:t>
            </a:r>
            <a:endParaRPr lang="en-US" sz="1900">
              <a:solidFill>
                <a:schemeClr val="tx1">
                  <a:lumMod val="49000"/>
                  <a:lumOff val="51000"/>
                </a:schemeClr>
              </a:solidFill>
              <a:latin typeface="Aptos"/>
              <a:ea typeface="+mn-lt"/>
              <a:cs typeface="+mn-lt"/>
            </a:endParaRPr>
          </a:p>
          <a:p>
            <a:pPr algn="just"/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latin typeface="Aptos"/>
                <a:ea typeface="Meiryo"/>
              </a:rPr>
              <a:t>Low power motors operating at 80 W</a:t>
            </a:r>
            <a:endParaRPr lang="en-US" sz="1900">
              <a:solidFill>
                <a:schemeClr val="tx1">
                  <a:lumMod val="49000"/>
                  <a:lumOff val="51000"/>
                </a:schemeClr>
              </a:solidFill>
              <a:latin typeface="Aptos"/>
            </a:endParaRPr>
          </a:p>
          <a:p>
            <a:pPr algn="just"/>
            <a:r>
              <a:rPr lang="en-US" sz="1900">
                <a:solidFill>
                  <a:schemeClr val="tx1">
                    <a:lumMod val="49000"/>
                    <a:lumOff val="51000"/>
                  </a:schemeClr>
                </a:solidFill>
                <a:ea typeface="+mn-lt"/>
                <a:cs typeface="+mn-lt"/>
              </a:rPr>
              <a:t>Max Walking Speed: 0.4375 m/s</a:t>
            </a:r>
          </a:p>
          <a:p>
            <a:pPr algn="just"/>
            <a:endParaRPr lang="en-US" sz="1900"/>
          </a:p>
          <a:p>
            <a:pPr marL="0" indent="0">
              <a:buNone/>
            </a:pPr>
            <a:endParaRPr lang="en-US" sz="900" cap="all">
              <a:solidFill>
                <a:srgbClr val="8C8C8C"/>
              </a:solidFill>
            </a:endParaRPr>
          </a:p>
          <a:p>
            <a:endParaRPr lang="en-US" sz="180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B540F67-FFFE-962D-A1A6-C7CD99CE5A2F}"/>
              </a:ext>
            </a:extLst>
          </p:cNvPr>
          <p:cNvSpPr txBox="1">
            <a:spLocks/>
          </p:cNvSpPr>
          <p:nvPr/>
        </p:nvSpPr>
        <p:spPr>
          <a:xfrm>
            <a:off x="9318498" y="6482820"/>
            <a:ext cx="2757882" cy="37459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200" cap="all">
                <a:solidFill>
                  <a:srgbClr val="8C8C8C"/>
                </a:solidFill>
                <a:ea typeface="Meiryo"/>
                <a:cs typeface="+mn-lt"/>
              </a:rPr>
              <a:t>Photo</a:t>
            </a:r>
            <a:r>
              <a:rPr lang="en-US" sz="1200" cap="all">
                <a:solidFill>
                  <a:srgbClr val="8C8C8C"/>
                </a:solidFill>
                <a:latin typeface="Aptos"/>
                <a:ea typeface="Meiryo"/>
                <a:cs typeface="+mn-lt"/>
              </a:rPr>
              <a:t>: </a:t>
            </a:r>
            <a:r>
              <a:rPr lang="en-US" sz="1200" cap="all">
                <a:solidFill>
                  <a:srgbClr val="8C8C8C"/>
                </a:solidFill>
                <a:ea typeface="Meiryo"/>
                <a:cs typeface="+mn-lt"/>
              </a:rPr>
              <a:t>Kawada</a:t>
            </a:r>
            <a:r>
              <a:rPr lang="en-US" sz="1200" cap="all">
                <a:solidFill>
                  <a:srgbClr val="8C8C8C"/>
                </a:solidFill>
                <a:latin typeface="Aptos"/>
                <a:ea typeface="Meiryo"/>
                <a:cs typeface="+mn-lt"/>
              </a:rPr>
              <a:t> Industries</a:t>
            </a:r>
            <a:r>
              <a:rPr lang="en-US" sz="1200" cap="all">
                <a:solidFill>
                  <a:srgbClr val="8C8C8C"/>
                </a:solidFill>
                <a:ea typeface="+mn-lt"/>
                <a:cs typeface="+mn-lt"/>
              </a:rPr>
              <a:t>/AIST</a:t>
            </a:r>
            <a:endParaRPr lang="es-ES" sz="1200" cap="all">
              <a:solidFill>
                <a:srgbClr val="8C8C8C"/>
              </a:solidFill>
            </a:endParaRPr>
          </a:p>
          <a:p>
            <a:endParaRPr lang="en-US" sz="1800">
              <a:ea typeface="+mn-lt"/>
              <a:cs typeface="+mn-lt"/>
            </a:endParaRPr>
          </a:p>
          <a:p>
            <a:endParaRPr lang="en-US" sz="1800"/>
          </a:p>
        </p:txBody>
      </p:sp>
      <p:pic>
        <p:nvPicPr>
          <p:cNvPr id="12" name="Imagen 11" descr="Logotipo, nombre de la empresa&#10;&#10;El contenido generado por IA puede ser incorrecto.">
            <a:extLst>
              <a:ext uri="{FF2B5EF4-FFF2-40B4-BE49-F238E27FC236}">
                <a16:creationId xmlns:a16="http://schemas.microsoft.com/office/drawing/2014/main" id="{E0E02372-BD38-E773-BF8B-6FA9941D928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8986" r="-887" b="39181"/>
          <a:stretch/>
        </p:blipFill>
        <p:spPr>
          <a:xfrm>
            <a:off x="8851075" y="910822"/>
            <a:ext cx="2695603" cy="601590"/>
          </a:xfrm>
          <a:prstGeom prst="rect">
            <a:avLst/>
          </a:prstGeom>
        </p:spPr>
      </p:pic>
      <p:pic>
        <p:nvPicPr>
          <p:cNvPr id="13" name="Imagen 12" descr="Logotipo, nombre de la empresa&#10;&#10;El contenido generado por IA puede ser incorrecto.">
            <a:extLst>
              <a:ext uri="{FF2B5EF4-FFF2-40B4-BE49-F238E27FC236}">
                <a16:creationId xmlns:a16="http://schemas.microsoft.com/office/drawing/2014/main" id="{A9F4FD91-40AC-D5FF-918A-4D9FCB017BA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4210" r="427" b="22927"/>
          <a:stretch/>
        </p:blipFill>
        <p:spPr>
          <a:xfrm>
            <a:off x="8659394" y="320025"/>
            <a:ext cx="2878535" cy="59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565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2630C19-A2A4-6493-92DA-440A53EB5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00" y="-875"/>
            <a:ext cx="8109600" cy="1325563"/>
          </a:xfrm>
        </p:spPr>
        <p:txBody>
          <a:bodyPr>
            <a:normAutofit fontScale="90000"/>
          </a:bodyPr>
          <a:lstStyle/>
          <a:p>
            <a:r>
              <a:rPr lang="tr-TR" err="1">
                <a:latin typeface="Courier New"/>
                <a:ea typeface="KaiTi"/>
                <a:cs typeface="Times New Roman"/>
              </a:rPr>
              <a:t>SoftBank</a:t>
            </a:r>
            <a:r>
              <a:rPr lang="tr-TR">
                <a:latin typeface="Courier New"/>
                <a:ea typeface="KaiTi"/>
                <a:cs typeface="Times New Roman"/>
              </a:rPr>
              <a:t> NAO</a:t>
            </a:r>
            <a:br>
              <a:rPr lang="tr-TR">
                <a:latin typeface="Courier New"/>
                <a:ea typeface="KaiTi"/>
                <a:cs typeface="Times New Roman"/>
              </a:rPr>
            </a:br>
            <a:r>
              <a:rPr lang="tr-TR" sz="2800">
                <a:solidFill>
                  <a:srgbClr val="000000"/>
                </a:solidFill>
                <a:latin typeface="Courier New"/>
                <a:ea typeface="+mj-lt"/>
                <a:cs typeface="+mj-lt"/>
              </a:rPr>
              <a:t>A Compact </a:t>
            </a:r>
            <a:r>
              <a:rPr lang="tr-TR" sz="2800" err="1">
                <a:solidFill>
                  <a:srgbClr val="000000"/>
                </a:solidFill>
                <a:latin typeface="Courier New"/>
                <a:ea typeface="+mj-lt"/>
                <a:cs typeface="+mj-lt"/>
              </a:rPr>
              <a:t>Humanoid</a:t>
            </a:r>
            <a:r>
              <a:rPr lang="tr-TR" sz="2800">
                <a:solidFill>
                  <a:srgbClr val="000000"/>
                </a:solidFill>
                <a:latin typeface="Courier New"/>
                <a:ea typeface="+mj-lt"/>
                <a:cs typeface="+mj-lt"/>
              </a:rPr>
              <a:t> </a:t>
            </a:r>
            <a:r>
              <a:rPr lang="tr-TR" sz="2800" err="1">
                <a:solidFill>
                  <a:srgbClr val="000000"/>
                </a:solidFill>
                <a:latin typeface="Courier New"/>
                <a:ea typeface="+mj-lt"/>
                <a:cs typeface="+mj-lt"/>
              </a:rPr>
              <a:t>with</a:t>
            </a:r>
            <a:r>
              <a:rPr lang="tr-TR" sz="2800">
                <a:solidFill>
                  <a:srgbClr val="000000"/>
                </a:solidFill>
                <a:latin typeface="Courier New"/>
                <a:ea typeface="+mj-lt"/>
                <a:cs typeface="+mj-lt"/>
              </a:rPr>
              <a:t> ZMP-</a:t>
            </a:r>
            <a:r>
              <a:rPr lang="tr-TR" sz="2800" err="1">
                <a:solidFill>
                  <a:srgbClr val="000000"/>
                </a:solidFill>
                <a:latin typeface="Courier New"/>
                <a:ea typeface="+mj-lt"/>
                <a:cs typeface="+mj-lt"/>
              </a:rPr>
              <a:t>Based</a:t>
            </a:r>
            <a:r>
              <a:rPr lang="tr-TR" sz="2800">
                <a:solidFill>
                  <a:srgbClr val="000000"/>
                </a:solidFill>
                <a:latin typeface="Courier New"/>
                <a:ea typeface="+mj-lt"/>
                <a:cs typeface="+mj-lt"/>
              </a:rPr>
              <a:t> </a:t>
            </a:r>
            <a:r>
              <a:rPr lang="tr-TR" sz="2800" err="1">
                <a:solidFill>
                  <a:srgbClr val="000000"/>
                </a:solidFill>
                <a:latin typeface="Courier New"/>
                <a:ea typeface="+mj-lt"/>
                <a:cs typeface="+mj-lt"/>
              </a:rPr>
              <a:t>Balance</a:t>
            </a:r>
            <a:endParaRPr lang="tr-TR" sz="2800">
              <a:solidFill>
                <a:srgbClr val="000000"/>
              </a:solidFill>
              <a:latin typeface="Courier New"/>
              <a:ea typeface="KaiTi"/>
              <a:cs typeface="Times New Roman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B3C65D1-E25B-68BE-32BD-B4FE9C727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23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tr-TR"/>
          </a:p>
          <a:p>
            <a:endParaRPr lang="tr-TR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36AD27DA-9F8E-09F8-74BA-88AFE7CF7F74}"/>
              </a:ext>
            </a:extLst>
          </p:cNvPr>
          <p:cNvSpPr txBox="1"/>
          <p:nvPr/>
        </p:nvSpPr>
        <p:spPr>
          <a:xfrm>
            <a:off x="191315" y="1323813"/>
            <a:ext cx="4795200" cy="50167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1600" b="1" err="1">
                <a:latin typeface="KaiTi"/>
                <a:ea typeface="+mn-lt"/>
                <a:cs typeface="+mn-lt"/>
              </a:rPr>
              <a:t>Who</a:t>
            </a:r>
            <a:r>
              <a:rPr lang="tr-TR" sz="1600" b="1">
                <a:latin typeface="KaiTi"/>
                <a:ea typeface="+mn-lt"/>
                <a:cs typeface="+mn-lt"/>
              </a:rPr>
              <a:t> </a:t>
            </a:r>
            <a:r>
              <a:rPr lang="tr-TR" sz="1600" b="1" err="1">
                <a:latin typeface="KaiTi"/>
                <a:ea typeface="+mn-lt"/>
                <a:cs typeface="+mn-lt"/>
              </a:rPr>
              <a:t>Developed</a:t>
            </a:r>
            <a:r>
              <a:rPr lang="tr-TR" sz="1600" b="1">
                <a:latin typeface="KaiTi"/>
                <a:ea typeface="+mn-lt"/>
                <a:cs typeface="+mn-lt"/>
              </a:rPr>
              <a:t> </a:t>
            </a:r>
            <a:r>
              <a:rPr lang="tr-TR" sz="1600" b="1" err="1">
                <a:latin typeface="KaiTi"/>
                <a:ea typeface="+mn-lt"/>
                <a:cs typeface="+mn-lt"/>
              </a:rPr>
              <a:t>It</a:t>
            </a:r>
            <a:r>
              <a:rPr lang="tr-TR" sz="1600" b="1">
                <a:latin typeface="KaiTi"/>
                <a:ea typeface="+mn-lt"/>
                <a:cs typeface="+mn-lt"/>
              </a:rPr>
              <a:t>? 🧠</a:t>
            </a:r>
            <a:endParaRPr lang="tr-TR" sz="1600">
              <a:latin typeface="KaiTi"/>
              <a:ea typeface="+mn-lt"/>
              <a:cs typeface="+mn-lt"/>
            </a:endParaRPr>
          </a:p>
          <a:p>
            <a:r>
              <a:rPr lang="tr-TR" sz="1600">
                <a:latin typeface="KaiTi"/>
                <a:ea typeface="+mn-lt"/>
                <a:cs typeface="+mn-lt"/>
              </a:rPr>
              <a:t>• </a:t>
            </a:r>
            <a:r>
              <a:rPr lang="tr-TR" sz="1600" err="1">
                <a:latin typeface="KaiTi"/>
                <a:ea typeface="+mn-lt"/>
                <a:cs typeface="+mn-lt"/>
              </a:rPr>
              <a:t>Developed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by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solidFill>
                  <a:srgbClr val="000000"/>
                </a:solidFill>
                <a:latin typeface="KaiTi"/>
                <a:ea typeface="+mn-lt"/>
                <a:cs typeface="+mn-lt"/>
              </a:rPr>
              <a:t>Aldebaran</a:t>
            </a:r>
            <a:r>
              <a:rPr lang="tr-TR" sz="1600">
                <a:solidFill>
                  <a:srgbClr val="000000"/>
                </a:solidFill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solidFill>
                  <a:srgbClr val="000000"/>
                </a:solidFill>
                <a:latin typeface="KaiTi"/>
                <a:ea typeface="+mn-lt"/>
                <a:cs typeface="+mn-lt"/>
              </a:rPr>
              <a:t>Robotics</a:t>
            </a:r>
            <a:r>
              <a:rPr lang="tr-TR" sz="1600">
                <a:latin typeface="KaiTi"/>
                <a:ea typeface="+mn-lt"/>
                <a:cs typeface="+mn-lt"/>
              </a:rPr>
              <a:t> (France), </a:t>
            </a:r>
            <a:r>
              <a:rPr lang="tr-TR" sz="1600" err="1">
                <a:latin typeface="KaiTi"/>
                <a:ea typeface="+mn-lt"/>
                <a:cs typeface="+mn-lt"/>
              </a:rPr>
              <a:t>now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SoftBank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Robotics</a:t>
            </a:r>
            <a:endParaRPr lang="tr-TR" sz="1600">
              <a:latin typeface="KaiTi"/>
              <a:ea typeface="+mn-lt"/>
              <a:cs typeface="+mn-lt"/>
            </a:endParaRPr>
          </a:p>
          <a:p>
            <a:endParaRPr lang="tr-TR" sz="1600">
              <a:latin typeface="KaiTi"/>
              <a:ea typeface="+mn-lt"/>
              <a:cs typeface="+mn-lt"/>
            </a:endParaRPr>
          </a:p>
          <a:p>
            <a:r>
              <a:rPr lang="tr-TR" sz="1600" b="1" err="1">
                <a:latin typeface="KaiTi"/>
                <a:ea typeface="+mn-lt"/>
                <a:cs typeface="+mn-lt"/>
              </a:rPr>
              <a:t>Purpose</a:t>
            </a:r>
            <a:r>
              <a:rPr lang="tr-TR" sz="1600" b="1">
                <a:latin typeface="KaiTi"/>
                <a:ea typeface="+mn-lt"/>
                <a:cs typeface="+mn-lt"/>
              </a:rPr>
              <a:t> 🤖</a:t>
            </a:r>
            <a:endParaRPr lang="tr-TR" sz="1600">
              <a:latin typeface="KaiTi"/>
              <a:ea typeface="+mn-lt"/>
              <a:cs typeface="+mn-lt"/>
            </a:endParaRPr>
          </a:p>
          <a:p>
            <a:r>
              <a:rPr lang="tr-TR" sz="1600">
                <a:latin typeface="KaiTi"/>
                <a:ea typeface="+mn-lt"/>
                <a:cs typeface="+mn-lt"/>
              </a:rPr>
              <a:t>• </a:t>
            </a:r>
            <a:r>
              <a:rPr lang="tr-TR" sz="1600" err="1">
                <a:latin typeface="KaiTi"/>
                <a:ea typeface="+mn-lt"/>
                <a:cs typeface="+mn-lt"/>
              </a:rPr>
              <a:t>Built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for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education</a:t>
            </a:r>
            <a:r>
              <a:rPr lang="tr-TR" sz="1600">
                <a:latin typeface="KaiTi"/>
                <a:ea typeface="+mn-lt"/>
                <a:cs typeface="+mn-lt"/>
              </a:rPr>
              <a:t>, </a:t>
            </a:r>
            <a:r>
              <a:rPr lang="tr-TR" sz="1600" err="1">
                <a:latin typeface="KaiTi"/>
                <a:ea typeface="+mn-lt"/>
                <a:cs typeface="+mn-lt"/>
              </a:rPr>
              <a:t>research</a:t>
            </a:r>
            <a:r>
              <a:rPr lang="tr-TR" sz="1600">
                <a:latin typeface="KaiTi"/>
                <a:ea typeface="+mn-lt"/>
                <a:cs typeface="+mn-lt"/>
              </a:rPr>
              <a:t>, </a:t>
            </a:r>
            <a:r>
              <a:rPr lang="tr-TR" sz="1600" err="1">
                <a:latin typeface="KaiTi"/>
                <a:ea typeface="+mn-lt"/>
                <a:cs typeface="+mn-lt"/>
              </a:rPr>
              <a:t>and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social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interaction</a:t>
            </a:r>
            <a:endParaRPr lang="tr-TR" sz="1600">
              <a:latin typeface="KaiTi"/>
              <a:ea typeface="+mn-lt"/>
              <a:cs typeface="+mn-lt"/>
            </a:endParaRPr>
          </a:p>
          <a:p>
            <a:endParaRPr lang="tr-TR" sz="1600">
              <a:latin typeface="KaiTi"/>
              <a:ea typeface="+mn-lt"/>
              <a:cs typeface="+mn-lt"/>
            </a:endParaRPr>
          </a:p>
          <a:p>
            <a:r>
              <a:rPr lang="tr-TR" sz="1600" b="1" err="1">
                <a:latin typeface="KaiTi"/>
                <a:ea typeface="+mn-lt"/>
                <a:cs typeface="+mn-lt"/>
              </a:rPr>
              <a:t>Key</a:t>
            </a:r>
            <a:r>
              <a:rPr lang="tr-TR" sz="1600" b="1">
                <a:latin typeface="KaiTi"/>
                <a:ea typeface="+mn-lt"/>
                <a:cs typeface="+mn-lt"/>
              </a:rPr>
              <a:t> </a:t>
            </a:r>
            <a:r>
              <a:rPr lang="tr-TR" sz="1600" b="1" err="1">
                <a:latin typeface="KaiTi"/>
                <a:ea typeface="+mn-lt"/>
                <a:cs typeface="+mn-lt"/>
              </a:rPr>
              <a:t>Features</a:t>
            </a:r>
            <a:r>
              <a:rPr lang="tr-TR" sz="1600" b="1">
                <a:latin typeface="KaiTi"/>
                <a:ea typeface="+mn-lt"/>
                <a:cs typeface="+mn-lt"/>
              </a:rPr>
              <a:t> ⚙️</a:t>
            </a:r>
            <a:endParaRPr lang="tr-TR" sz="1600">
              <a:latin typeface="KaiTi"/>
              <a:ea typeface="+mn-lt"/>
              <a:cs typeface="+mn-lt"/>
            </a:endParaRPr>
          </a:p>
          <a:p>
            <a:r>
              <a:rPr lang="tr-TR" sz="1600">
                <a:latin typeface="KaiTi"/>
                <a:ea typeface="+mn-lt"/>
                <a:cs typeface="+mn-lt"/>
              </a:rPr>
              <a:t>• </a:t>
            </a:r>
            <a:r>
              <a:rPr lang="tr-TR" sz="1600" err="1">
                <a:latin typeface="KaiTi"/>
                <a:ea typeface="+mn-lt"/>
                <a:cs typeface="+mn-lt"/>
              </a:rPr>
              <a:t>Height</a:t>
            </a:r>
            <a:r>
              <a:rPr lang="tr-TR" sz="1600">
                <a:latin typeface="KaiTi"/>
                <a:ea typeface="+mn-lt"/>
                <a:cs typeface="+mn-lt"/>
              </a:rPr>
              <a:t>: 58 cm, </a:t>
            </a:r>
            <a:r>
              <a:rPr lang="tr-TR" sz="1600" err="1">
                <a:latin typeface="KaiTi"/>
                <a:ea typeface="+mn-lt"/>
                <a:cs typeface="+mn-lt"/>
              </a:rPr>
              <a:t>Weight</a:t>
            </a:r>
            <a:r>
              <a:rPr lang="tr-TR" sz="1600">
                <a:latin typeface="KaiTi"/>
                <a:ea typeface="+mn-lt"/>
                <a:cs typeface="+mn-lt"/>
              </a:rPr>
              <a:t>: 5.5 kg</a:t>
            </a:r>
          </a:p>
          <a:p>
            <a:r>
              <a:rPr lang="tr-TR" sz="1600">
                <a:latin typeface="KaiTi"/>
                <a:ea typeface="+mn-lt"/>
                <a:cs typeface="+mn-lt"/>
              </a:rPr>
              <a:t>• 25 </a:t>
            </a:r>
            <a:r>
              <a:rPr lang="tr-TR" sz="1600" err="1">
                <a:latin typeface="KaiTi"/>
                <a:ea typeface="+mn-lt"/>
                <a:cs typeface="+mn-lt"/>
              </a:rPr>
              <a:t>Degrees</a:t>
            </a:r>
            <a:r>
              <a:rPr lang="tr-TR" sz="1600">
                <a:latin typeface="KaiTi"/>
                <a:ea typeface="+mn-lt"/>
                <a:cs typeface="+mn-lt"/>
              </a:rPr>
              <a:t> of </a:t>
            </a:r>
            <a:r>
              <a:rPr lang="tr-TR" sz="1600" err="1">
                <a:latin typeface="KaiTi"/>
                <a:ea typeface="+mn-lt"/>
                <a:cs typeface="+mn-lt"/>
              </a:rPr>
              <a:t>Freedom</a:t>
            </a:r>
            <a:r>
              <a:rPr lang="tr-TR" sz="1600">
                <a:latin typeface="KaiTi"/>
                <a:ea typeface="+mn-lt"/>
                <a:cs typeface="+mn-lt"/>
              </a:rPr>
              <a:t>, HD </a:t>
            </a:r>
            <a:r>
              <a:rPr lang="tr-TR" sz="1600" err="1">
                <a:latin typeface="KaiTi"/>
                <a:ea typeface="+mn-lt"/>
                <a:cs typeface="+mn-lt"/>
              </a:rPr>
              <a:t>cameras</a:t>
            </a:r>
            <a:r>
              <a:rPr lang="tr-TR" sz="1600">
                <a:latin typeface="KaiTi"/>
                <a:ea typeface="+mn-lt"/>
                <a:cs typeface="+mn-lt"/>
              </a:rPr>
              <a:t>, IMU, </a:t>
            </a:r>
            <a:r>
              <a:rPr lang="tr-TR" sz="1600" err="1">
                <a:latin typeface="KaiTi"/>
                <a:ea typeface="+mn-lt"/>
                <a:cs typeface="+mn-lt"/>
              </a:rPr>
              <a:t>foot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pressure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sensors</a:t>
            </a:r>
            <a:endParaRPr lang="tr-TR" sz="1600">
              <a:latin typeface="KaiTi"/>
              <a:ea typeface="+mn-lt"/>
              <a:cs typeface="+mn-lt"/>
            </a:endParaRPr>
          </a:p>
          <a:p>
            <a:r>
              <a:rPr lang="tr-TR" sz="1600">
                <a:latin typeface="KaiTi"/>
                <a:ea typeface="+mn-lt"/>
                <a:cs typeface="+mn-lt"/>
              </a:rPr>
              <a:t>• </a:t>
            </a:r>
            <a:r>
              <a:rPr lang="tr-TR" sz="1600" err="1">
                <a:latin typeface="KaiTi"/>
                <a:ea typeface="+mn-lt"/>
                <a:cs typeface="+mn-lt"/>
              </a:rPr>
              <a:t>Walk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speed</a:t>
            </a:r>
            <a:r>
              <a:rPr lang="tr-TR" sz="1600">
                <a:latin typeface="KaiTi"/>
                <a:ea typeface="+mn-lt"/>
                <a:cs typeface="+mn-lt"/>
              </a:rPr>
              <a:t>: ~0.08 m/s, </a:t>
            </a:r>
            <a:r>
              <a:rPr lang="tr-TR" sz="1600" err="1">
                <a:latin typeface="KaiTi"/>
                <a:ea typeface="+mn-lt"/>
                <a:cs typeface="+mn-lt"/>
              </a:rPr>
              <a:t>up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to</a:t>
            </a:r>
            <a:r>
              <a:rPr lang="tr-TR" sz="1600">
                <a:latin typeface="KaiTi"/>
                <a:ea typeface="+mn-lt"/>
                <a:cs typeface="+mn-lt"/>
              </a:rPr>
              <a:t> 1.6 km/h in </a:t>
            </a:r>
            <a:r>
              <a:rPr lang="tr-TR" sz="1600" err="1">
                <a:solidFill>
                  <a:srgbClr val="000000"/>
                </a:solidFill>
                <a:latin typeface="KaiTi"/>
                <a:ea typeface="+mn-lt"/>
                <a:cs typeface="+mn-lt"/>
              </a:rPr>
              <a:t>RoboCup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matches</a:t>
            </a:r>
            <a:endParaRPr lang="tr-TR" sz="1600">
              <a:latin typeface="KaiTi"/>
              <a:ea typeface="+mn-lt"/>
              <a:cs typeface="+mn-lt"/>
            </a:endParaRPr>
          </a:p>
          <a:p>
            <a:endParaRPr lang="tr-TR" sz="1600">
              <a:latin typeface="KaiTi"/>
              <a:ea typeface="+mn-lt"/>
              <a:cs typeface="+mn-lt"/>
            </a:endParaRPr>
          </a:p>
          <a:p>
            <a:r>
              <a:rPr lang="tr-TR" sz="1600" b="1">
                <a:latin typeface="KaiTi"/>
                <a:ea typeface="+mn-lt"/>
                <a:cs typeface="+mn-lt"/>
              </a:rPr>
              <a:t>ZMP-</a:t>
            </a:r>
            <a:r>
              <a:rPr lang="tr-TR" sz="1600" b="1" err="1">
                <a:latin typeface="KaiTi"/>
                <a:ea typeface="+mn-lt"/>
                <a:cs typeface="+mn-lt"/>
              </a:rPr>
              <a:t>Based</a:t>
            </a:r>
            <a:r>
              <a:rPr lang="tr-TR" sz="1600" b="1">
                <a:latin typeface="KaiTi"/>
                <a:ea typeface="+mn-lt"/>
                <a:cs typeface="+mn-lt"/>
              </a:rPr>
              <a:t> </a:t>
            </a:r>
            <a:r>
              <a:rPr lang="tr-TR" sz="1600" b="1" err="1">
                <a:latin typeface="KaiTi"/>
                <a:ea typeface="+mn-lt"/>
                <a:cs typeface="+mn-lt"/>
              </a:rPr>
              <a:t>Walking</a:t>
            </a:r>
            <a:r>
              <a:rPr lang="tr-TR" sz="1600" b="1">
                <a:latin typeface="KaiTi"/>
                <a:ea typeface="+mn-lt"/>
                <a:cs typeface="+mn-lt"/>
              </a:rPr>
              <a:t> 🦿</a:t>
            </a:r>
            <a:endParaRPr lang="tr-TR" sz="1600">
              <a:latin typeface="KaiTi"/>
              <a:ea typeface="+mn-lt"/>
              <a:cs typeface="+mn-lt"/>
            </a:endParaRPr>
          </a:p>
          <a:p>
            <a:r>
              <a:rPr lang="tr-TR" sz="1600">
                <a:latin typeface="KaiTi"/>
                <a:ea typeface="+mn-lt"/>
                <a:cs typeface="+mn-lt"/>
              </a:rPr>
              <a:t>• </a:t>
            </a:r>
            <a:r>
              <a:rPr lang="tr-TR" sz="1600" err="1">
                <a:latin typeface="KaiTi"/>
                <a:ea typeface="+mn-lt"/>
                <a:cs typeface="+mn-lt"/>
              </a:rPr>
              <a:t>Uses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>
                <a:solidFill>
                  <a:srgbClr val="000000"/>
                </a:solidFill>
                <a:latin typeface="KaiTi"/>
                <a:ea typeface="+mn-lt"/>
                <a:cs typeface="+mn-lt"/>
              </a:rPr>
              <a:t>ZMP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preview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control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with</a:t>
            </a:r>
            <a:r>
              <a:rPr lang="tr-TR" sz="1600">
                <a:latin typeface="KaiTi"/>
                <a:ea typeface="+mn-lt"/>
                <a:cs typeface="+mn-lt"/>
              </a:rPr>
              <a:t> LIPM model</a:t>
            </a:r>
          </a:p>
          <a:p>
            <a:r>
              <a:rPr lang="tr-TR" sz="1600">
                <a:latin typeface="KaiTi"/>
                <a:ea typeface="+mn-lt"/>
                <a:cs typeface="+mn-lt"/>
              </a:rPr>
              <a:t>• </a:t>
            </a:r>
            <a:r>
              <a:rPr lang="tr-TR" sz="1600" err="1">
                <a:latin typeface="KaiTi"/>
                <a:ea typeface="+mn-lt"/>
                <a:cs typeface="+mn-lt"/>
              </a:rPr>
              <a:t>CoM</a:t>
            </a:r>
            <a:r>
              <a:rPr lang="tr-TR" sz="1600">
                <a:latin typeface="KaiTi"/>
                <a:ea typeface="+mn-lt"/>
                <a:cs typeface="+mn-lt"/>
              </a:rPr>
              <a:t> is </a:t>
            </a:r>
            <a:r>
              <a:rPr lang="tr-TR" sz="1600" err="1">
                <a:latin typeface="KaiTi"/>
                <a:ea typeface="+mn-lt"/>
                <a:cs typeface="+mn-lt"/>
              </a:rPr>
              <a:t>adjusted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to</a:t>
            </a:r>
            <a:r>
              <a:rPr lang="tr-TR" sz="1600">
                <a:latin typeface="KaiTi"/>
                <a:ea typeface="+mn-lt"/>
                <a:cs typeface="+mn-lt"/>
              </a:rPr>
              <a:t> </a:t>
            </a:r>
            <a:r>
              <a:rPr lang="tr-TR" sz="1600" err="1">
                <a:latin typeface="KaiTi"/>
                <a:ea typeface="+mn-lt"/>
                <a:cs typeface="+mn-lt"/>
              </a:rPr>
              <a:t>keep</a:t>
            </a:r>
            <a:r>
              <a:rPr lang="tr-TR" sz="1600">
                <a:latin typeface="KaiTi"/>
                <a:ea typeface="+mn-lt"/>
                <a:cs typeface="+mn-lt"/>
              </a:rPr>
              <a:t> ZMP </a:t>
            </a:r>
            <a:r>
              <a:rPr lang="tr-TR" sz="1600" err="1">
                <a:latin typeface="KaiTi"/>
                <a:ea typeface="+mn-lt"/>
                <a:cs typeface="+mn-lt"/>
              </a:rPr>
              <a:t>stable</a:t>
            </a:r>
            <a:endParaRPr lang="tr-TR" sz="1600">
              <a:latin typeface="KaiTi"/>
              <a:ea typeface="+mn-lt"/>
              <a:cs typeface="+mn-lt"/>
            </a:endParaRPr>
          </a:p>
          <a:p>
            <a:endParaRPr lang="tr-TR" sz="1600">
              <a:latin typeface="KaiTi"/>
              <a:ea typeface="+mn-lt"/>
              <a:cs typeface="+mn-lt"/>
            </a:endParaRPr>
          </a:p>
          <a:p>
            <a:endParaRPr lang="tr-TR" sz="1600">
              <a:latin typeface="KaiTi"/>
              <a:ea typeface="+mn-lt"/>
              <a:cs typeface="+mn-lt"/>
            </a:endParaRPr>
          </a:p>
        </p:txBody>
      </p:sp>
      <p:pic>
        <p:nvPicPr>
          <p:cNvPr id="5" name="Resim 4" descr="otomat, robot, oyuncak, dev robot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8EFF0550-56BF-1731-5EFC-E26E562BD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362" y="177030"/>
            <a:ext cx="3176672" cy="6680970"/>
          </a:xfrm>
          <a:prstGeom prst="rect">
            <a:avLst/>
          </a:prstGeom>
        </p:spPr>
      </p:pic>
      <p:pic>
        <p:nvPicPr>
          <p:cNvPr id="6" name="Resim 5" descr="futbol, spor ekipmanı, çim, kask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C9A1FC72-E185-F79E-29E2-DA19E3C03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533" y="1326670"/>
            <a:ext cx="3060477" cy="394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32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1838</Words>
  <Application>Microsoft Office PowerPoint</Application>
  <PresentationFormat>Widescreen</PresentationFormat>
  <Paragraphs>160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KaiTi</vt:lpstr>
      <vt:lpstr>Meiryo</vt:lpstr>
      <vt:lpstr>宋体</vt:lpstr>
      <vt:lpstr>Algerian</vt:lpstr>
      <vt:lpstr>Aptos</vt:lpstr>
      <vt:lpstr>Aptos Display</vt:lpstr>
      <vt:lpstr>Arial</vt:lpstr>
      <vt:lpstr>Arial,Sans-Serif</vt:lpstr>
      <vt:lpstr>Calibri</vt:lpstr>
      <vt:lpstr>Courier New</vt:lpstr>
      <vt:lpstr>Segoe UI</vt:lpstr>
      <vt:lpstr>Times New Roman</vt:lpstr>
      <vt:lpstr>office theme</vt:lpstr>
      <vt:lpstr>PowerPoint Presentation</vt:lpstr>
      <vt:lpstr>Basic Properties &amp; Applications</vt:lpstr>
      <vt:lpstr>ZMP Robots: Benefits &amp; Limitations</vt:lpstr>
      <vt:lpstr>Atlas – Boston Dynamics</vt:lpstr>
      <vt:lpstr>TORO Deutsches Zentrum für  Luft- und Raumfahrt (DLR)</vt:lpstr>
      <vt:lpstr>HRP-2 Promet Kawada Industry(川田工業）</vt:lpstr>
      <vt:lpstr>Honda – Asimo</vt:lpstr>
      <vt:lpstr>PowerPoint Presentation</vt:lpstr>
      <vt:lpstr>SoftBank NAO A Compact Humanoid with ZMP-Based Balance</vt:lpstr>
      <vt:lpstr>DRC HUBO+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Jesus Sol Navarro</dc:creator>
  <cp:lastModifiedBy>Jesus Sol Navarro</cp:lastModifiedBy>
  <cp:revision>13</cp:revision>
  <dcterms:created xsi:type="dcterms:W3CDTF">2025-05-12T09:28:50Z</dcterms:created>
  <dcterms:modified xsi:type="dcterms:W3CDTF">2025-05-12T19:50:44Z</dcterms:modified>
</cp:coreProperties>
</file>

<file path=docProps/thumbnail.jpeg>
</file>